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3"/>
  </p:notesMasterIdLst>
  <p:handoutMasterIdLst>
    <p:handoutMasterId r:id="rId44"/>
  </p:handoutMasterIdLst>
  <p:sldIdLst>
    <p:sldId id="256" r:id="rId3"/>
    <p:sldId id="535" r:id="rId4"/>
    <p:sldId id="274" r:id="rId5"/>
    <p:sldId id="609" r:id="rId6"/>
    <p:sldId id="755" r:id="rId7"/>
    <p:sldId id="757" r:id="rId8"/>
    <p:sldId id="756" r:id="rId9"/>
    <p:sldId id="706" r:id="rId10"/>
    <p:sldId id="709" r:id="rId11"/>
    <p:sldId id="707" r:id="rId12"/>
    <p:sldId id="708" r:id="rId13"/>
    <p:sldId id="710" r:id="rId14"/>
    <p:sldId id="711" r:id="rId15"/>
    <p:sldId id="712" r:id="rId16"/>
    <p:sldId id="713" r:id="rId17"/>
    <p:sldId id="714" r:id="rId18"/>
    <p:sldId id="715" r:id="rId19"/>
    <p:sldId id="716" r:id="rId20"/>
    <p:sldId id="717" r:id="rId21"/>
    <p:sldId id="718" r:id="rId22"/>
    <p:sldId id="719" r:id="rId23"/>
    <p:sldId id="720" r:id="rId24"/>
    <p:sldId id="721" r:id="rId25"/>
    <p:sldId id="723" r:id="rId26"/>
    <p:sldId id="724" r:id="rId27"/>
    <p:sldId id="740" r:id="rId28"/>
    <p:sldId id="722" r:id="rId29"/>
    <p:sldId id="725" r:id="rId30"/>
    <p:sldId id="726" r:id="rId31"/>
    <p:sldId id="727" r:id="rId32"/>
    <p:sldId id="728" r:id="rId33"/>
    <p:sldId id="729" r:id="rId34"/>
    <p:sldId id="731" r:id="rId35"/>
    <p:sldId id="730" r:id="rId36"/>
    <p:sldId id="732" r:id="rId37"/>
    <p:sldId id="733" r:id="rId38"/>
    <p:sldId id="734" r:id="rId39"/>
    <p:sldId id="735" r:id="rId40"/>
    <p:sldId id="696" r:id="rId41"/>
    <p:sldId id="699" r:id="rId42"/>
  </p:sldIdLst>
  <p:sldSz cx="12192000" cy="6858000"/>
  <p:notesSz cx="7103745" cy="10234295"/>
  <p:custDataLst>
    <p:tags r:id="rId4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  <a:srgbClr val="B2B2B2"/>
    <a:srgbClr val="202020"/>
    <a:srgbClr val="323232"/>
    <a:srgbClr val="CC33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81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8" Type="http://schemas.openxmlformats.org/officeDocument/2006/relationships/tags" Target="tags/tag26.xml"/><Relationship Id="rId47" Type="http://schemas.openxmlformats.org/officeDocument/2006/relationships/tableStyles" Target="tableStyles.xml"/><Relationship Id="rId46" Type="http://schemas.openxmlformats.org/officeDocument/2006/relationships/viewProps" Target="viewProps.xml"/><Relationship Id="rId45" Type="http://schemas.openxmlformats.org/officeDocument/2006/relationships/presProps" Target="presProps.xml"/><Relationship Id="rId44" Type="http://schemas.openxmlformats.org/officeDocument/2006/relationships/handoutMaster" Target="handoutMasters/handoutMaster1.xml"/><Relationship Id="rId43" Type="http://schemas.openxmlformats.org/officeDocument/2006/relationships/notesMaster" Target="notesMasters/notesMaster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fld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fld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GIF>
</file>

<file path=ppt/media/image17.jpeg>
</file>

<file path=ppt/media/image18.pn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24.GIF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  <a:lvl2pPr>
              <a:defRPr>
                <a:cs typeface="微软雅黑" panose="020B0503020204020204" charset="-122"/>
              </a:defRPr>
            </a:lvl2pPr>
            <a:lvl3pPr>
              <a:defRPr>
                <a:cs typeface="微软雅黑" panose="020B0503020204020204" charset="-122"/>
              </a:defRPr>
            </a:lvl3pPr>
            <a:lvl4pPr>
              <a:defRPr>
                <a:cs typeface="微软雅黑" panose="020B0503020204020204" charset="-122"/>
              </a:defRPr>
            </a:lvl4pPr>
            <a:lvl5pPr>
              <a:defRPr>
                <a:cs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54660" y="40593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840105" y="2187575"/>
            <a:ext cx="7163435" cy="4001770"/>
          </a:xfrm>
        </p:spPr>
        <p:txBody>
          <a:bodyPr/>
          <a:lstStyle>
            <a:lvl1pPr>
              <a:defRPr sz="2000">
                <a:cs typeface="微软雅黑" panose="020B0503020204020204" charset="-122"/>
              </a:defRPr>
            </a:lvl1pPr>
            <a:lvl2pPr>
              <a:defRPr sz="1800">
                <a:cs typeface="微软雅黑" panose="020B0503020204020204" charset="-122"/>
              </a:defRPr>
            </a:lvl2pPr>
            <a:lvl3pPr>
              <a:defRPr sz="1600">
                <a:cs typeface="微软雅黑" panose="020B0503020204020204" charset="-122"/>
              </a:defRPr>
            </a:lvl3pPr>
            <a:lvl4pPr>
              <a:defRPr sz="1400">
                <a:cs typeface="微软雅黑" panose="020B0503020204020204" charset="-122"/>
              </a:defRPr>
            </a:lvl4pPr>
            <a:lvl5pPr>
              <a:defRPr sz="1400">
                <a:cs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  <a:cs typeface="微软雅黑" panose="020B050302020402020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  <a:lvl2pPr>
              <a:defRPr>
                <a:cs typeface="微软雅黑" panose="020B0503020204020204" charset="-122"/>
              </a:defRPr>
            </a:lvl2pPr>
            <a:lvl3pPr>
              <a:defRPr>
                <a:cs typeface="微软雅黑" panose="020B0503020204020204" charset="-122"/>
              </a:defRPr>
            </a:lvl3pPr>
            <a:lvl4pPr>
              <a:defRPr>
                <a:cs typeface="微软雅黑" panose="020B0503020204020204" charset="-122"/>
              </a:defRPr>
            </a:lvl4pPr>
            <a:lvl5pPr>
              <a:defRPr>
                <a:cs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  <a:lvl2pPr>
              <a:defRPr>
                <a:cs typeface="微软雅黑" panose="020B0503020204020204" charset="-122"/>
              </a:defRPr>
            </a:lvl2pPr>
            <a:lvl3pPr>
              <a:defRPr>
                <a:cs typeface="微软雅黑" panose="020B0503020204020204" charset="-122"/>
              </a:defRPr>
            </a:lvl3pPr>
            <a:lvl4pPr>
              <a:defRPr>
                <a:cs typeface="微软雅黑" panose="020B0503020204020204" charset="-122"/>
              </a:defRPr>
            </a:lvl4pPr>
            <a:lvl5pPr>
              <a:defRPr>
                <a:cs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>
                <a:cs typeface="微软雅黑" panose="020B050302020402020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>
                <a:cs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>
            <a:lvl1pPr>
              <a:defRPr>
                <a:cs typeface="微软雅黑" panose="020B0503020204020204" charset="-122"/>
              </a:defRPr>
            </a:lvl1pPr>
            <a:lvl2pPr>
              <a:defRPr>
                <a:cs typeface="微软雅黑" panose="020B0503020204020204" charset="-122"/>
              </a:defRPr>
            </a:lvl2pPr>
            <a:lvl3pPr>
              <a:defRPr>
                <a:cs typeface="微软雅黑" panose="020B0503020204020204" charset="-122"/>
              </a:defRPr>
            </a:lvl3pPr>
            <a:lvl4pPr>
              <a:defRPr>
                <a:cs typeface="微软雅黑" panose="020B0503020204020204" charset="-122"/>
              </a:defRPr>
            </a:lvl4pPr>
            <a:lvl5pPr>
              <a:defRPr>
                <a:cs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3" Type="http://schemas.openxmlformats.org/officeDocument/2006/relationships/theme" Target="../theme/theme1.xml"/><Relationship Id="rId22" Type="http://schemas.openxmlformats.org/officeDocument/2006/relationships/image" Target="../media/image5.png"/><Relationship Id="rId21" Type="http://schemas.openxmlformats.org/officeDocument/2006/relationships/image" Target="../media/image4.jpeg"/><Relationship Id="rId20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5.xml"/><Relationship Id="rId18" Type="http://schemas.openxmlformats.org/officeDocument/2006/relationships/image" Target="../media/image2.png"/><Relationship Id="rId17" Type="http://schemas.openxmlformats.org/officeDocument/2006/relationships/tags" Target="../tags/tag4.xml"/><Relationship Id="rId16" Type="http://schemas.openxmlformats.org/officeDocument/2006/relationships/image" Target="../media/image1.png"/><Relationship Id="rId15" Type="http://schemas.openxmlformats.org/officeDocument/2006/relationships/tags" Target="../tags/tag3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en-US" altLang="zh-CN" smtClean="0"/>
          </a:p>
        </p:txBody>
      </p:sp>
      <p:sp>
        <p:nvSpPr>
          <p:cNvPr id="7" name="矩形 6"/>
          <p:cNvSpPr/>
          <p:nvPr userDrawn="1"/>
        </p:nvSpPr>
        <p:spPr>
          <a:xfrm>
            <a:off x="0" y="1550035"/>
            <a:ext cx="12191365" cy="198120"/>
          </a:xfrm>
          <a:prstGeom prst="rect">
            <a:avLst/>
          </a:prstGeom>
          <a:gradFill flip="none">
            <a:gsLst>
              <a:gs pos="0">
                <a:schemeClr val="accent1">
                  <a:lumMod val="60000"/>
                  <a:lumOff val="40000"/>
                </a:schemeClr>
              </a:gs>
              <a:gs pos="31000">
                <a:srgbClr val="669CCE">
                  <a:alpha val="100000"/>
                </a:srgbClr>
              </a:gs>
              <a:gs pos="65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 sz="1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Basic Ideas of Programming Fall 2023</a:t>
            </a:r>
            <a:r>
              <a:rPr lang="en-US" altLang="zh-CN" sz="1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								            </a:t>
            </a:r>
            <a:r>
              <a:rPr lang="en-US" altLang="zh-CN" sz="1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	                cs-wiki</a:t>
            </a:r>
            <a:endParaRPr lang="en-US" altLang="zh-CN" sz="10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1725910" y="6356350"/>
            <a:ext cx="3765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fld id="{9A0DB2DC-4C9A-4742-B13C-FB6460FD3503}" type="slidenum">
              <a:rPr lang="zh-CN" altLang="en-US"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fld>
            <a:endParaRPr lang="zh-CN" altLang="en-US" sz="12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600710" y="6356350"/>
            <a:ext cx="564515" cy="452755"/>
            <a:chOff x="174953" y="5886121"/>
            <a:chExt cx="1078602" cy="863553"/>
          </a:xfrm>
        </p:grpSpPr>
        <p:pic>
          <p:nvPicPr>
            <p:cNvPr id="3" name="图片 2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7427" y="5886121"/>
              <a:ext cx="713654" cy="618165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953" y="6627333"/>
              <a:ext cx="1078602" cy="122341"/>
            </a:xfrm>
            <a:prstGeom prst="rect">
              <a:avLst/>
            </a:prstGeom>
          </p:spPr>
        </p:pic>
      </p:grpSp>
      <p:pic>
        <p:nvPicPr>
          <p:cNvPr id="9" name="图片 8" descr="hdu-cs-wiki main"/>
          <p:cNvPicPr>
            <a:picLocks noChangeAspect="1"/>
          </p:cNvPicPr>
          <p:nvPr userDrawn="1">
            <p:custDataLst>
              <p:tags r:id="rId19"/>
            </p:custDataLst>
          </p:nvPr>
        </p:nvPicPr>
        <p:blipFill>
          <a:blip r:embed="rId20"/>
          <a:stretch>
            <a:fillRect/>
          </a:stretch>
        </p:blipFill>
        <p:spPr>
          <a:xfrm>
            <a:off x="0" y="6256020"/>
            <a:ext cx="601980" cy="601980"/>
          </a:xfrm>
          <a:prstGeom prst="rect">
            <a:avLst/>
          </a:prstGeom>
        </p:spPr>
      </p:pic>
      <p:pic>
        <p:nvPicPr>
          <p:cNvPr id="100" name="图片 99"/>
          <p:cNvPicPr/>
          <p:nvPr userDrawn="1"/>
        </p:nvPicPr>
        <p:blipFill>
          <a:blip r:embed="rId21"/>
          <a:stretch>
            <a:fillRect/>
          </a:stretch>
        </p:blipFill>
        <p:spPr>
          <a:xfrm>
            <a:off x="1854200" y="6269990"/>
            <a:ext cx="588010" cy="58801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3" descr="QQ图片20201109181616"/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>
            <a:off x="1216025" y="6269355"/>
            <a:ext cx="588645" cy="58864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jpeg"/><Relationship Id="rId1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7.xml"/><Relationship Id="rId3" Type="http://schemas.openxmlformats.org/officeDocument/2006/relationships/tags" Target="../tags/tag16.xml"/><Relationship Id="rId2" Type="http://schemas.openxmlformats.org/officeDocument/2006/relationships/image" Target="../media/image14.png"/><Relationship Id="rId1" Type="http://schemas.openxmlformats.org/officeDocument/2006/relationships/tags" Target="../tags/tag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GIF"/><Relationship Id="rId1" Type="http://schemas.openxmlformats.org/officeDocument/2006/relationships/tags" Target="../tags/tag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jpeg"/><Relationship Id="rId1" Type="http://schemas.openxmlformats.org/officeDocument/2006/relationships/tags" Target="../tags/tag1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tags" Target="../tags/tag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1" Type="http://schemas.openxmlformats.org/officeDocument/2006/relationships/tags" Target="../tags/tag2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tags" Target="../tags/tag2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jpe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1" Type="http://schemas.openxmlformats.org/officeDocument/2006/relationships/tags" Target="../tags/tag2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4.GIF"/><Relationship Id="rId1" Type="http://schemas.openxmlformats.org/officeDocument/2006/relationships/tags" Target="../tags/tag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0" y="2977515"/>
            <a:ext cx="12192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ctr"/>
            <a:r>
              <a:rPr lang="en-US" sz="3600">
                <a:cs typeface="微软雅黑" panose="020B0503020204020204" charset="-122"/>
              </a:rPr>
              <a:t>The Final C</a:t>
            </a:r>
            <a:endParaRPr lang="en-US" sz="3600">
              <a:cs typeface="微软雅黑" panose="020B050302020402020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454660" y="405937"/>
            <a:ext cx="7321550" cy="811357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微软雅黑" panose="020B0503020204020204" charset="-122"/>
              </a:defRPr>
            </a:lvl1pPr>
          </a:lstStyle>
          <a:p>
            <a:r>
              <a:rPr lang="en-US" altLang="zh-CN"/>
              <a:t>TechBytes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Let’s Call Back</a:t>
            </a:r>
            <a:endParaRPr lang="en-US" altLang="zh-CN"/>
          </a:p>
        </p:txBody>
      </p:sp>
      <p:pic>
        <p:nvPicPr>
          <p:cNvPr id="4" name="内容占位符 3"/>
          <p:cNvPicPr>
            <a:picLocks noChangeAspect="1"/>
          </p:cNvPicPr>
          <p:nvPr>
            <p:ph sz="half" idx="2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387600" y="2073910"/>
            <a:ext cx="7163435" cy="38601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编译</a:t>
            </a:r>
            <a:r>
              <a:rPr lang="en-US" altLang="zh-CN"/>
              <a:t>C</a:t>
            </a:r>
            <a:r>
              <a:rPr lang="zh-CN" altLang="en-US"/>
              <a:t>程序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en-US" altLang="zh-CN"/>
              <a:t>gcc(GNU Compiler Collection)</a:t>
            </a:r>
            <a:r>
              <a:rPr lang="zh-CN" altLang="en-US"/>
              <a:t>是十分常见的</a:t>
            </a:r>
            <a:r>
              <a:rPr lang="en-US" altLang="zh-CN"/>
              <a:t>C</a:t>
            </a:r>
            <a:r>
              <a:rPr lang="zh-CN" altLang="en-US"/>
              <a:t>语言编译器</a:t>
            </a:r>
            <a:endParaRPr lang="zh-CN" altLang="en-US"/>
          </a:p>
          <a:p>
            <a:r>
              <a:rPr lang="en-US" altLang="zh-CN"/>
              <a:t>gcc foo.c bar.c -o a.out</a:t>
            </a:r>
            <a:endParaRPr lang="en-US" altLang="zh-CN"/>
          </a:p>
          <a:p>
            <a:r>
              <a:rPr lang="en-US" altLang="zh-CN"/>
              <a:t>-o </a:t>
            </a:r>
            <a:r>
              <a:rPr lang="zh-CN" altLang="en-US"/>
              <a:t>标志表示指定输出，如果没有</a:t>
            </a:r>
            <a:r>
              <a:rPr lang="en-US" altLang="zh-CN"/>
              <a:t>-o</a:t>
            </a:r>
            <a:r>
              <a:rPr lang="zh-CN" altLang="en-US"/>
              <a:t>标志编译的默认输出文件为</a:t>
            </a:r>
            <a:r>
              <a:rPr lang="en-US" altLang="zh-CN"/>
              <a:t>a.out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RTFM: man gcc</a:t>
            </a:r>
            <a:endParaRPr lang="en-US" altLang="zh-CN"/>
          </a:p>
          <a:p>
            <a:r>
              <a:rPr lang="en-US" altLang="zh-CN"/>
              <a:t>Too Long Dont Read: tldr gcc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Gcc Flag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840105" y="2187575"/>
            <a:ext cx="4740275" cy="4001770"/>
          </a:xfrm>
        </p:spPr>
        <p:txBody>
          <a:bodyPr/>
          <a:p>
            <a:r>
              <a:rPr lang="zh-CN" altLang="en-US"/>
              <a:t>预编译</a:t>
            </a:r>
            <a:endParaRPr lang="zh-CN" altLang="en-US"/>
          </a:p>
          <a:p>
            <a:pPr lvl="1"/>
            <a:r>
              <a:rPr lang="en-US" altLang="zh-CN"/>
              <a:t>gcc -E [flags][filenames]</a:t>
            </a:r>
            <a:endParaRPr lang="en-US" altLang="zh-CN"/>
          </a:p>
          <a:p>
            <a:pPr lvl="0"/>
            <a:r>
              <a:rPr lang="zh-CN" altLang="en-US"/>
              <a:t>编译</a:t>
            </a:r>
            <a:endParaRPr lang="zh-CN" altLang="en-US"/>
          </a:p>
          <a:p>
            <a:pPr lvl="1"/>
            <a:r>
              <a:rPr lang="en-US" altLang="zh-CN"/>
              <a:t>gcc -S [flags][filenames]</a:t>
            </a:r>
            <a:endParaRPr lang="en-US" altLang="zh-CN"/>
          </a:p>
          <a:p>
            <a:pPr lvl="0"/>
            <a:r>
              <a:rPr lang="zh-CN" altLang="en-US"/>
              <a:t>汇编</a:t>
            </a:r>
            <a:endParaRPr lang="zh-CN" altLang="en-US"/>
          </a:p>
          <a:p>
            <a:pPr lvl="1"/>
            <a:r>
              <a:rPr lang="en-US" altLang="zh-CN"/>
              <a:t>gcc -c [flags][filenames]</a:t>
            </a:r>
            <a:endParaRPr lang="en-US" altLang="zh-CN"/>
          </a:p>
          <a:p>
            <a:pPr lvl="1"/>
            <a:r>
              <a:rPr lang="en-US" altLang="zh-CN"/>
              <a:t>objdump -d [filenames]</a:t>
            </a:r>
            <a:endParaRPr lang="en-US" altLang="zh-CN"/>
          </a:p>
          <a:p>
            <a:pPr lvl="1"/>
            <a:r>
              <a:rPr lang="en-US" altLang="zh-CN"/>
              <a:t>objdump -s [filenames]</a:t>
            </a:r>
            <a:endParaRPr lang="en-US" altLang="zh-CN"/>
          </a:p>
          <a:p>
            <a:pPr lvl="0"/>
            <a:r>
              <a:rPr lang="zh-CN" altLang="en-US"/>
              <a:t>链接</a:t>
            </a:r>
            <a:endParaRPr lang="zh-CN" altLang="en-US"/>
          </a:p>
          <a:p>
            <a:pPr lvl="1"/>
            <a:r>
              <a:rPr lang="en-US" altLang="zh-CN"/>
              <a:t>gcc -o [exename][flags][filenames]</a:t>
            </a:r>
            <a:endParaRPr lang="en-US" altLang="zh-CN"/>
          </a:p>
          <a:p>
            <a:pPr lvl="0"/>
            <a:r>
              <a:rPr lang="en-US" altLang="zh-CN"/>
              <a:t>try on hello.c</a:t>
            </a:r>
            <a:endParaRPr lang="en-US" altLang="zh-CN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607810" y="2314575"/>
            <a:ext cx="4740275" cy="4001770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-Ox</a:t>
            </a:r>
            <a:r>
              <a:rPr lang="zh-CN" altLang="en-US"/>
              <a:t>：代码优化</a:t>
            </a:r>
            <a:endParaRPr lang="zh-CN" altLang="en-US"/>
          </a:p>
          <a:p>
            <a:pPr lvl="1"/>
            <a:r>
              <a:rPr lang="en-US" altLang="zh-CN"/>
              <a:t>-O0</a:t>
            </a:r>
            <a:r>
              <a:rPr lang="zh-CN" altLang="en-US"/>
              <a:t>：不优化</a:t>
            </a:r>
            <a:endParaRPr lang="en-US" altLang="zh-CN"/>
          </a:p>
          <a:p>
            <a:pPr lvl="1"/>
            <a:r>
              <a:rPr lang="en-US" altLang="zh-CN"/>
              <a:t>-O1, O2, O3</a:t>
            </a:r>
            <a:r>
              <a:rPr lang="zh-CN" altLang="en-US"/>
              <a:t>：优化运行时间</a:t>
            </a:r>
            <a:endParaRPr lang="en-US" altLang="zh-CN"/>
          </a:p>
          <a:p>
            <a:pPr lvl="1"/>
            <a:r>
              <a:rPr lang="en-US" altLang="zh-CN"/>
              <a:t>-Os</a:t>
            </a:r>
            <a:r>
              <a:rPr lang="zh-CN" altLang="en-US"/>
              <a:t>：优化代码大小</a:t>
            </a:r>
            <a:endParaRPr lang="en-US" altLang="zh-CN"/>
          </a:p>
          <a:p>
            <a:pPr lvl="1"/>
            <a:r>
              <a:rPr lang="en-US" altLang="zh-CN"/>
              <a:t>-Og</a:t>
            </a:r>
            <a:r>
              <a:rPr lang="zh-CN" altLang="en-US"/>
              <a:t>：优化但保留调试信息</a:t>
            </a:r>
            <a:endParaRPr lang="zh-CN" altLang="en-US"/>
          </a:p>
          <a:p>
            <a:pPr lvl="0"/>
            <a:r>
              <a:rPr lang="en-US" altLang="zh-CN"/>
              <a:t>-g</a:t>
            </a:r>
            <a:r>
              <a:rPr lang="zh-CN" altLang="en-US"/>
              <a:t>：生成“调试信息</a:t>
            </a:r>
            <a:r>
              <a:rPr lang="en-US" altLang="zh-CN"/>
              <a:t>”</a:t>
            </a:r>
            <a:r>
              <a:rPr lang="zh-CN" altLang="en-US"/>
              <a:t>：注释程序集，以便 gdb 可以找到变量和源代码</a:t>
            </a:r>
            <a:endParaRPr lang="zh-CN" altLang="en-US"/>
          </a:p>
          <a:p>
            <a:pPr lvl="0"/>
            <a:r>
              <a:rPr lang="en-US" altLang="zh-CN"/>
              <a:t>-Wall</a:t>
            </a:r>
            <a:r>
              <a:rPr lang="zh-CN" altLang="en-US"/>
              <a:t>：开启所有警告信息</a:t>
            </a:r>
            <a:endParaRPr lang="zh-CN" altLang="en-US"/>
          </a:p>
          <a:p>
            <a:pPr lvl="0"/>
            <a:r>
              <a:rPr lang="en-US" altLang="zh-CN"/>
              <a:t>-Werror</a:t>
            </a:r>
            <a:r>
              <a:rPr lang="zh-CN" altLang="en-US"/>
              <a:t>：警告转为错误</a:t>
            </a:r>
            <a:endParaRPr lang="zh-CN" altLang="en-US"/>
          </a:p>
          <a:p>
            <a:pPr lvl="0"/>
            <a:r>
              <a:rPr lang="en-US" altLang="zh-CN"/>
              <a:t>-std=c99</a:t>
            </a:r>
            <a:r>
              <a:rPr lang="zh-CN" altLang="en-US"/>
              <a:t>：使用</a:t>
            </a:r>
            <a:r>
              <a:rPr lang="en-US" altLang="zh-CN"/>
              <a:t>c99</a:t>
            </a:r>
            <a:r>
              <a:rPr lang="zh-CN" altLang="en-US"/>
              <a:t>标准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cs typeface="Arial" panose="020B0604020202020204" pitchFamily="34" charset="0"/>
              </a:rPr>
              <a:t>Agenda</a:t>
            </a:r>
            <a:endParaRPr lang="zh-CN" altLang="en-US"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98880" y="2187575"/>
            <a:ext cx="7321550" cy="4002405"/>
          </a:xfrm>
        </p:spPr>
        <p:txBody>
          <a:bodyPr>
            <a:normAutofit lnSpcReduction="10000"/>
          </a:bodyPr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链接属性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sym typeface="+mn-ea"/>
              </a:rPr>
              <a:t>文件</a:t>
            </a:r>
            <a:endParaRPr lang="zh-CN" altLang="en-US" sz="2400" b="1">
              <a:solidFill>
                <a:schemeClr val="tx1"/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Gcc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 b="1">
                <a:solidFill>
                  <a:schemeClr val="tx1"/>
                </a:solidFill>
              </a:rPr>
              <a:t>Makefile</a:t>
            </a:r>
            <a:endParaRPr lang="en-US" altLang="zh-CN" sz="2400" b="1">
              <a:solidFill>
                <a:schemeClr val="tx1"/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Gdb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Valgrind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sz="2400">
                <a:solidFill>
                  <a:schemeClr val="bg1">
                    <a:lumMod val="65000"/>
                  </a:schemeClr>
                </a:solidFill>
              </a:rPr>
              <a:t>Final: Snake</a:t>
            </a:r>
            <a:endParaRPr lang="en-US"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Makefile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什么是</a:t>
            </a:r>
            <a:r>
              <a:rPr lang="en-US" altLang="zh-CN"/>
              <a:t>Makefile</a:t>
            </a:r>
            <a:endParaRPr lang="en-US" altLang="zh-CN"/>
          </a:p>
          <a:p>
            <a:pPr lvl="1"/>
            <a:r>
              <a:rPr lang="zh-CN" altLang="en-US"/>
              <a:t>通用自动化构建工具</a:t>
            </a:r>
            <a:endParaRPr lang="zh-CN" altLang="en-US"/>
          </a:p>
          <a:p>
            <a:pPr lvl="2"/>
            <a:r>
              <a:rPr lang="en-US" altLang="zh-CN"/>
              <a:t>make</a:t>
            </a:r>
            <a:endParaRPr lang="en-US" altLang="zh-CN"/>
          </a:p>
          <a:p>
            <a:pPr lvl="2"/>
            <a:r>
              <a:rPr lang="en-US" altLang="zh-CN"/>
              <a:t>make install </a:t>
            </a:r>
            <a:endParaRPr lang="zh-CN" altLang="en-US"/>
          </a:p>
          <a:p>
            <a:pPr lvl="1"/>
            <a:r>
              <a:rPr lang="zh-CN" altLang="en-US"/>
              <a:t>也可以作为自动化脚本</a:t>
            </a:r>
            <a:endParaRPr lang="zh-CN" altLang="en-US"/>
          </a:p>
          <a:p>
            <a:pPr lvl="2"/>
            <a:r>
              <a:rPr lang="en-US" altLang="zh-CN"/>
              <a:t>make lint</a:t>
            </a:r>
            <a:endParaRPr lang="en-US" altLang="zh-CN"/>
          </a:p>
          <a:p>
            <a:pPr lvl="2"/>
            <a:r>
              <a:rPr lang="en-US" altLang="zh-CN"/>
              <a:t>make format</a:t>
            </a:r>
            <a:endParaRPr lang="en-US" altLang="zh-CN"/>
          </a:p>
        </p:txBody>
      </p: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6971665" y="1875790"/>
            <a:ext cx="2063750" cy="202120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" name="图片 5" descr="de428eef65ff49b467f58fe7b4cd8f42c903b2e9301da3717557a1a049cf817a_1"/>
          <p:cNvPicPr>
            <a:picLocks noChangeAspect="1"/>
          </p:cNvPicPr>
          <p:nvPr/>
        </p:nvPicPr>
        <p:blipFill>
          <a:blip r:embed="rId2"/>
          <a:srcRect b="8083"/>
          <a:stretch>
            <a:fillRect/>
          </a:stretch>
        </p:blipFill>
        <p:spPr>
          <a:xfrm>
            <a:off x="5638800" y="4013835"/>
            <a:ext cx="4924425" cy="23901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Makefile</a:t>
            </a:r>
            <a:r>
              <a:rPr lang="zh-CN" altLang="en-US"/>
              <a:t>是规则集合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规则有两种：普通规则和虚假规则</a:t>
            </a:r>
            <a:endParaRPr lang="zh-CN" altLang="en-US"/>
          </a:p>
          <a:p>
            <a:pPr lvl="1"/>
            <a:r>
              <a:rPr lang="zh-CN" altLang="en-US"/>
              <a:t>普通规则创建文件</a:t>
            </a:r>
            <a:endParaRPr lang="zh-CN" altLang="en-US"/>
          </a:p>
          <a:p>
            <a:pPr lvl="1"/>
            <a:r>
              <a:rPr lang="zh-CN" altLang="en-US"/>
              <a:t>虚假规则不直接创建文件</a:t>
            </a:r>
            <a:endParaRPr lang="zh-CN" altLang="en-US"/>
          </a:p>
          <a:p>
            <a:pPr lvl="0"/>
            <a:r>
              <a:rPr lang="zh-CN" altLang="en-US"/>
              <a:t>每条规则都有一个目标</a:t>
            </a:r>
            <a:endParaRPr lang="zh-CN" altLang="en-US"/>
          </a:p>
          <a:p>
            <a:pPr lvl="1"/>
            <a:r>
              <a:rPr lang="zh-CN" altLang="en-US"/>
              <a:t>对于普通规则，目标是规则将创建的文件的名称</a:t>
            </a:r>
            <a:endParaRPr lang="zh-CN" altLang="en-US"/>
          </a:p>
          <a:p>
            <a:pPr lvl="1"/>
            <a:r>
              <a:rPr lang="zh-CN" altLang="en-US"/>
              <a:t>对于虚假规则，目标是规则执行的任意名称</a:t>
            </a:r>
            <a:endParaRPr lang="zh-CN" altLang="en-US"/>
          </a:p>
          <a:p>
            <a:pPr lvl="0"/>
            <a:r>
              <a:rPr lang="zh-CN" altLang="en-US"/>
              <a:t>规则可以有先决条件（也称为依赖）</a:t>
            </a:r>
            <a:endParaRPr lang="zh-CN" altLang="en-US"/>
          </a:p>
          <a:p>
            <a:pPr lvl="1"/>
            <a:r>
              <a:rPr lang="zh-CN" altLang="en-US"/>
              <a:t>先决条件是创建目标所需的文件</a:t>
            </a:r>
            <a:endParaRPr lang="zh-CN" altLang="en-US"/>
          </a:p>
          <a:p>
            <a:pPr lvl="1"/>
            <a:r>
              <a:rPr lang="zh-CN" altLang="en-US"/>
              <a:t>如果任何先决条件不存在，则必须首先创建它</a:t>
            </a:r>
            <a:endParaRPr lang="zh-CN" altLang="en-US"/>
          </a:p>
          <a:p>
            <a:pPr lvl="1"/>
            <a:r>
              <a:rPr lang="zh-CN" altLang="en-US"/>
              <a:t>如果任何先决条件比目标新，则目标“已过时”并且必须被重新创造</a:t>
            </a:r>
            <a:endParaRPr lang="zh-CN" altLang="en-US"/>
          </a:p>
          <a:p>
            <a:pPr lvl="0"/>
            <a:r>
              <a:rPr lang="zh-CN" altLang="en-US"/>
              <a:t>规则可以有命令</a:t>
            </a:r>
            <a:endParaRPr lang="en-US" altLang="zh-CN"/>
          </a:p>
        </p:txBody>
      </p:sp>
      <p:pic>
        <p:nvPicPr>
          <p:cNvPr id="5" name="图片 4" descr="d7b1303318f2ab4d6e60e60d806070b097deab7267402a81b6bec6b85237519e_1"/>
          <p:cNvPicPr>
            <a:picLocks noChangeAspect="1"/>
          </p:cNvPicPr>
          <p:nvPr/>
        </p:nvPicPr>
        <p:blipFill>
          <a:blip r:embed="rId1"/>
          <a:srcRect b="2315"/>
          <a:stretch>
            <a:fillRect/>
          </a:stretch>
        </p:blipFill>
        <p:spPr>
          <a:xfrm>
            <a:off x="8003540" y="1951990"/>
            <a:ext cx="3683000" cy="447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普通规则示例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3159125" y="3757295"/>
            <a:ext cx="5873750" cy="1666875"/>
          </a:xfrm>
        </p:spPr>
        <p:txBody>
          <a:bodyPr/>
          <a:p>
            <a:pPr marL="0" indent="0">
              <a:buNone/>
            </a:pP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bomb: bomb.o phases.o util.o</a:t>
            </a:r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  <a:p>
            <a:pPr marL="0" indent="457200">
              <a:buNone/>
            </a:pP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$(CC) -o bomb bomb.o phases.o util.o</a:t>
            </a:r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761615" y="2731770"/>
            <a:ext cx="2510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如果文件不存在</a:t>
            </a:r>
            <a:endParaRPr lang="zh-CN" altLang="en-US"/>
          </a:p>
        </p:txBody>
      </p:sp>
      <p:cxnSp>
        <p:nvCxnSpPr>
          <p:cNvPr id="5" name="直接箭头连接符 4"/>
          <p:cNvCxnSpPr/>
          <p:nvPr/>
        </p:nvCxnSpPr>
        <p:spPr>
          <a:xfrm>
            <a:off x="3594735" y="3103880"/>
            <a:ext cx="9525" cy="649605"/>
          </a:xfrm>
          <a:prstGeom prst="straightConnector1">
            <a:avLst/>
          </a:prstGeom>
          <a:ln>
            <a:solidFill>
              <a:srgbClr val="CC33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4854575" y="2748915"/>
            <a:ext cx="4826000" cy="3549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 fontAlgn="ctr"/>
            <a:r>
              <a:rPr lang="zh-CN" altLang="en-US"/>
              <a:t>...或者如果它比这些文件中的任何一个要旧...</a:t>
            </a:r>
            <a:endParaRPr lang="zh-CN" altLang="en-US"/>
          </a:p>
        </p:txBody>
      </p:sp>
      <p:cxnSp>
        <p:nvCxnSpPr>
          <p:cNvPr id="7" name="直接箭头连接符 6"/>
          <p:cNvCxnSpPr/>
          <p:nvPr/>
        </p:nvCxnSpPr>
        <p:spPr>
          <a:xfrm flipH="1">
            <a:off x="4854575" y="3133090"/>
            <a:ext cx="1764030" cy="668655"/>
          </a:xfrm>
          <a:prstGeom prst="straightConnector1">
            <a:avLst/>
          </a:prstGeom>
          <a:ln>
            <a:solidFill>
              <a:srgbClr val="CC33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 flipH="1">
            <a:off x="5833745" y="3133090"/>
            <a:ext cx="784860" cy="678180"/>
          </a:xfrm>
          <a:prstGeom prst="straightConnector1">
            <a:avLst/>
          </a:prstGeom>
          <a:ln>
            <a:solidFill>
              <a:srgbClr val="CC33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/>
        </p:nvCxnSpPr>
        <p:spPr>
          <a:xfrm flipH="1">
            <a:off x="6492875" y="3133090"/>
            <a:ext cx="96520" cy="659130"/>
          </a:xfrm>
          <a:prstGeom prst="straightConnector1">
            <a:avLst/>
          </a:prstGeom>
          <a:ln>
            <a:solidFill>
              <a:srgbClr val="CC33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>
            <p:custDataLst>
              <p:tags r:id="rId2"/>
            </p:custDataLst>
          </p:nvPr>
        </p:nvSpPr>
        <p:spPr>
          <a:xfrm>
            <a:off x="5107940" y="5069205"/>
            <a:ext cx="4826000" cy="3549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 fontAlgn="ctr"/>
            <a:r>
              <a:rPr lang="en-US" altLang="zh-CN"/>
              <a:t>...</a:t>
            </a:r>
            <a:r>
              <a:rPr lang="zh-CN" altLang="en-US"/>
              <a:t>然后运行此命令</a:t>
            </a:r>
            <a:endParaRPr lang="zh-CN" altLang="en-US"/>
          </a:p>
        </p:txBody>
      </p:sp>
      <p:cxnSp>
        <p:nvCxnSpPr>
          <p:cNvPr id="11" name="直接箭头连接符 10"/>
          <p:cNvCxnSpPr/>
          <p:nvPr/>
        </p:nvCxnSpPr>
        <p:spPr>
          <a:xfrm flipH="1" flipV="1">
            <a:off x="5727065" y="4518660"/>
            <a:ext cx="1541145" cy="494665"/>
          </a:xfrm>
          <a:prstGeom prst="straightConnector1">
            <a:avLst/>
          </a:prstGeom>
          <a:ln>
            <a:solidFill>
              <a:srgbClr val="CC33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3"/>
            </p:custDataLst>
          </p:nvPr>
        </p:nvSpPr>
        <p:spPr>
          <a:xfrm>
            <a:off x="2211070" y="5196205"/>
            <a:ext cx="3321685" cy="7905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 fontAlgn="ctr"/>
            <a:r>
              <a:t>这是指名为 CC 的变量的值，该变量保存 C 编译器的名称。</a:t>
            </a:r>
          </a:p>
        </p:txBody>
      </p:sp>
      <p:cxnSp>
        <p:nvCxnSpPr>
          <p:cNvPr id="13" name="直接箭头连接符 12"/>
          <p:cNvCxnSpPr/>
          <p:nvPr/>
        </p:nvCxnSpPr>
        <p:spPr>
          <a:xfrm flipV="1">
            <a:off x="3594735" y="4557395"/>
            <a:ext cx="329565" cy="5041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没有先决条件的普通规则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3003550" y="2905125"/>
            <a:ext cx="6184900" cy="2218055"/>
          </a:xfrm>
        </p:spPr>
        <p:txBody>
          <a:bodyPr/>
          <a:p>
            <a:pPr marL="0" indent="0">
              <a:buNone/>
            </a:pPr>
            <a:r>
              <a:rPr lang="zh-CN" altLang="en-US"/>
              <a:t>output_dir:</a:t>
            </a:r>
            <a:endParaRPr lang="zh-CN" altLang="en-US"/>
          </a:p>
          <a:p>
            <a:pPr marL="0" indent="457200">
              <a:buNone/>
            </a:pPr>
            <a:r>
              <a:rPr lang="zh-CN" altLang="en-US"/>
              <a:t>mkdir output_dir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如果</a:t>
            </a:r>
            <a:r>
              <a:rPr lang="en-US" altLang="zh-CN"/>
              <a:t>output_dir</a:t>
            </a:r>
            <a:r>
              <a:rPr lang="zh-CN" altLang="en-US"/>
              <a:t>不存在运行</a:t>
            </a:r>
            <a:r>
              <a:rPr lang="en-US" altLang="zh-CN"/>
              <a:t>mkdir output_dir</a:t>
            </a:r>
            <a:endParaRPr lang="en-US" altLang="zh-CN"/>
          </a:p>
          <a:p>
            <a:r>
              <a:rPr lang="zh-CN" altLang="en-US"/>
              <a:t>如果存在，则不执行任何操作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没有命令的普通规则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2557145" y="2672080"/>
            <a:ext cx="7077075" cy="2907030"/>
          </a:xfrm>
        </p:spPr>
        <p:txBody>
          <a:bodyPr/>
          <a:p>
            <a:pPr marL="0" indent="0">
              <a:buNone/>
            </a:pPr>
            <a:r>
              <a:rPr lang="zh-CN" altLang="en-US"/>
              <a:t>bomb.o: bomb.c support.h phases.h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如果</a:t>
            </a:r>
            <a:r>
              <a:rPr lang="en-US" altLang="zh-CN"/>
              <a:t>b</a:t>
            </a:r>
            <a:r>
              <a:rPr lang="zh-CN" altLang="en-US"/>
              <a:t>omb.c、support.h、phases.h较新，则重新创建bomb.o</a:t>
            </a:r>
            <a:endParaRPr lang="zh-CN" altLang="en-US"/>
          </a:p>
          <a:p>
            <a:r>
              <a:rPr lang="zh-CN" altLang="en-US"/>
              <a:t>执行此操作的命令在其他位置给出</a:t>
            </a:r>
            <a:endParaRPr lang="zh-CN" altLang="en-US"/>
          </a:p>
          <a:p>
            <a:pPr lvl="1"/>
            <a:r>
              <a:rPr lang="zh-CN" altLang="en-US"/>
              <a:t>Makefile 中其他位置的模式规则</a:t>
            </a:r>
            <a:endParaRPr lang="zh-CN" altLang="en-US"/>
          </a:p>
          <a:p>
            <a:pPr lvl="1"/>
            <a:r>
              <a:rPr lang="zh-CN" altLang="en-US"/>
              <a:t>Make 中内置的隐式规则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模式和隐含规则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2174875" y="2342515"/>
            <a:ext cx="7842250" cy="3565525"/>
          </a:xfrm>
        </p:spPr>
        <p:txBody>
          <a:bodyPr/>
          <a:p>
            <a:pPr marL="0" indent="0">
              <a:buNone/>
            </a:pPr>
            <a:r>
              <a:rPr lang="zh-CN" altLang="en-US"/>
              <a:t>%.o: %.c</a:t>
            </a:r>
            <a:endParaRPr lang="zh-CN" altLang="en-US"/>
          </a:p>
          <a:p>
            <a:pPr marL="0" indent="457200">
              <a:buNone/>
            </a:pPr>
            <a:r>
              <a:rPr lang="zh-CN" altLang="en-US"/>
              <a:t>$(CC) $(CFLAGS) -c -o $@ $&lt;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要从具有相同名称的 .c 文件创建 .o 文件，使用以上命令</a:t>
            </a:r>
            <a:endParaRPr lang="zh-CN" altLang="en-US"/>
          </a:p>
          <a:p>
            <a:r>
              <a:rPr lang="zh-CN" altLang="en-US"/>
              <a:t>特殊变量 $@ 和 $&lt; 分别给出 .o 和 .c 文件的名称</a:t>
            </a:r>
            <a:endParaRPr lang="zh-CN" altLang="en-US"/>
          </a:p>
          <a:p>
            <a:r>
              <a:rPr lang="zh-CN" altLang="en-US"/>
              <a:t>可以设置变量 CC 和 CFLAGS 来自定义行为</a:t>
            </a:r>
            <a:endParaRPr lang="zh-CN" altLang="en-US"/>
          </a:p>
          <a:p>
            <a:r>
              <a:rPr lang="zh-CN" altLang="en-US"/>
              <a:t>这个规则是隐含的——内置于 Make 中——你不必自己编写它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Review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https://github.com/E1PsyCongroo/Basic-Ideals-of-Programming-fa23.git</a:t>
            </a:r>
            <a:endParaRPr lang="zh-CN" altLang="en-US"/>
          </a:p>
          <a:p>
            <a:r>
              <a:rPr lang="zh-CN" altLang="en-US"/>
              <a:t>库</a:t>
            </a:r>
            <a:endParaRPr lang="zh-CN" altLang="en-US"/>
          </a:p>
          <a:p>
            <a:r>
              <a:rPr lang="zh-CN" altLang="en-US"/>
              <a:t>基本语法</a:t>
            </a:r>
            <a:endParaRPr lang="zh-CN" altLang="en-US"/>
          </a:p>
          <a:p>
            <a:r>
              <a:rPr lang="zh-CN" altLang="en-US"/>
              <a:t>控制流</a:t>
            </a:r>
            <a:endParaRPr lang="zh-CN" altLang="en-US"/>
          </a:p>
          <a:p>
            <a:r>
              <a:rPr lang="zh-CN" altLang="en-US"/>
              <a:t>指针</a:t>
            </a:r>
            <a:endParaRPr lang="zh-CN" altLang="en-US"/>
          </a:p>
          <a:p>
            <a:r>
              <a:rPr lang="zh-CN" altLang="en-US"/>
              <a:t>函数</a:t>
            </a:r>
            <a:endParaRPr lang="zh-CN" altLang="en-US"/>
          </a:p>
          <a:p>
            <a:r>
              <a:rPr lang="zh-CN" altLang="en-US"/>
              <a:t>递归</a:t>
            </a:r>
            <a:endParaRPr lang="zh-CN" altLang="en-US"/>
          </a:p>
          <a:p>
            <a:r>
              <a:rPr lang="en-US" altLang="zh-CN"/>
              <a:t>Linux</a:t>
            </a:r>
            <a:endParaRPr lang="en-US" altLang="zh-CN"/>
          </a:p>
          <a:p>
            <a:r>
              <a:rPr lang="en-US" altLang="zh-CN"/>
              <a:t>Etc.</a:t>
            </a:r>
            <a:endParaRPr lang="en-US" altLang="zh-CN"/>
          </a:p>
        </p:txBody>
      </p:sp>
      <p:pic>
        <p:nvPicPr>
          <p:cNvPr id="5" name="图片 4" descr="33663898_2023762407886824_6070977470222303232_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94045" y="2658745"/>
            <a:ext cx="5241925" cy="38087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虚假规则示例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2547620" y="2662555"/>
            <a:ext cx="7096125" cy="2567940"/>
          </a:xfrm>
        </p:spPr>
        <p:txBody>
          <a:bodyPr/>
          <a:p>
            <a:pPr marL="0" indent="0">
              <a:buNone/>
            </a:pPr>
            <a:r>
              <a:rPr lang="zh-CN" altLang="en-US"/>
              <a:t>all: bomb bomb-solve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.PHONY: all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当要求创建“</a:t>
            </a:r>
            <a:r>
              <a:rPr lang="en-US" altLang="zh-CN"/>
              <a:t>all</a:t>
            </a:r>
            <a:r>
              <a:rPr lang="zh-CN" altLang="en-US"/>
              <a:t>”时，创建</a:t>
            </a:r>
            <a:r>
              <a:rPr lang="en-US" altLang="zh-CN"/>
              <a:t>bomb bomb-solve</a:t>
            </a:r>
            <a:endParaRPr lang="zh-CN" altLang="en-US"/>
          </a:p>
          <a:p>
            <a:r>
              <a:rPr lang="zh-CN" altLang="en-US"/>
              <a:t>不创建名为“all”的文件</a:t>
            </a:r>
            <a:endParaRPr lang="zh-CN" altLang="en-US"/>
          </a:p>
          <a:p>
            <a:r>
              <a:rPr lang="zh-CN" altLang="en-US"/>
              <a:t>.PHONY语句可以在</a:t>
            </a:r>
            <a:r>
              <a:rPr lang="en-US" altLang="zh-CN"/>
              <a:t>makefile</a:t>
            </a:r>
            <a:r>
              <a:rPr lang="zh-CN" altLang="en-US"/>
              <a:t>中的任何位置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虚假规则示例</a:t>
            </a:r>
            <a:r>
              <a:rPr lang="en-US" altLang="zh-CN"/>
              <a:t>2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3076575" y="2701290"/>
            <a:ext cx="6038850" cy="2809875"/>
          </a:xfrm>
        </p:spPr>
        <p:txBody>
          <a:bodyPr/>
          <a:p>
            <a:pPr marL="0" indent="0">
              <a:buNone/>
            </a:pPr>
            <a:r>
              <a:rPr lang="zh-CN" altLang="en-US"/>
              <a:t>clean:</a:t>
            </a:r>
            <a:endParaRPr lang="zh-CN" altLang="en-US"/>
          </a:p>
          <a:p>
            <a:pPr marL="0" indent="457200">
              <a:buNone/>
            </a:pPr>
            <a:r>
              <a:rPr lang="zh-CN" altLang="en-US"/>
              <a:t>rm -f bomb bomb-solve *.o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.PHONY: clean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当要求创建“clean”时，运行此命令</a:t>
            </a:r>
            <a:endParaRPr lang="zh-CN" altLang="en-US"/>
          </a:p>
          <a:p>
            <a:pPr lvl="1"/>
            <a:r>
              <a:rPr lang="zh-CN" altLang="en-US"/>
              <a:t>这会删除</a:t>
            </a:r>
            <a:r>
              <a:rPr lang="en-US" altLang="zh-CN"/>
              <a:t>bomb</a:t>
            </a:r>
            <a:r>
              <a:rPr lang="zh-CN" altLang="en-US"/>
              <a:t>、</a:t>
            </a:r>
            <a:r>
              <a:rPr lang="en-US" altLang="zh-CN"/>
              <a:t>bomb-solve</a:t>
            </a:r>
            <a:r>
              <a:rPr lang="zh-CN" altLang="en-US"/>
              <a:t>和所有目标文件</a:t>
            </a:r>
            <a:endParaRPr lang="zh-CN" altLang="en-US"/>
          </a:p>
          <a:p>
            <a:r>
              <a:rPr lang="zh-CN" altLang="en-US"/>
              <a:t>不创建名为“clean”的文件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使用</a:t>
            </a:r>
            <a:r>
              <a:rPr lang="en-US" altLang="zh-CN"/>
              <a:t>make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840105" y="2187575"/>
            <a:ext cx="7753985" cy="4001770"/>
          </a:xfrm>
        </p:spPr>
        <p:txBody>
          <a:bodyPr/>
          <a:p>
            <a:r>
              <a:rPr lang="zh-CN" altLang="en-US"/>
              <a:t>在 shell 中运行 make 将导致 shell 在当前目录中查找 Makefile。如果找到，它将尝试构建 Makefile 中列出的第一个目标。</a:t>
            </a:r>
            <a:endParaRPr lang="zh-CN" altLang="en-US"/>
          </a:p>
          <a:p>
            <a:r>
              <a:rPr lang="zh-CN" altLang="en-US"/>
              <a:t>你也可以使用</a:t>
            </a:r>
            <a:r>
              <a:rPr lang="en-US" altLang="zh-CN"/>
              <a:t>make &lt;target_name&gt;准确指出想要的目标</a:t>
            </a:r>
            <a:r>
              <a:rPr lang="zh-CN" altLang="en-US"/>
              <a:t>构建</a:t>
            </a:r>
            <a:endParaRPr lang="zh-CN" altLang="en-US"/>
          </a:p>
          <a:p>
            <a:r>
              <a:rPr lang="zh-CN" altLang="en-US"/>
              <a:t>按照惯例，第一个目标是一个名为 all 的虚假目标</a:t>
            </a:r>
            <a:endParaRPr lang="zh-CN" altLang="en-US"/>
          </a:p>
          <a:p>
            <a:pPr lvl="1"/>
            <a:r>
              <a:rPr lang="zh-CN" altLang="en-US"/>
              <a:t>所以 make 和 make all 做同样的事情</a:t>
            </a:r>
            <a:endParaRPr lang="zh-CN" altLang="en-US"/>
          </a:p>
          <a:p>
            <a:pPr lvl="1"/>
            <a:r>
              <a:rPr lang="zh-CN" altLang="en-US"/>
              <a:t>顾名思义，这是构建 makefile 所知道所有构建内容</a:t>
            </a:r>
            <a:endParaRPr lang="zh-CN" altLang="en-US"/>
          </a:p>
          <a:p>
            <a:pPr lvl="0"/>
            <a:r>
              <a:rPr lang="zh-CN" altLang="en-US"/>
              <a:t>虚假规则充当 Makefile 的入口点</a:t>
            </a:r>
            <a:endParaRPr lang="zh-CN" altLang="en-US"/>
          </a:p>
          <a:p>
            <a:pPr lvl="1"/>
            <a:r>
              <a:rPr lang="zh-CN" altLang="en-US"/>
              <a:t>make all 创建所有内容，make clean 删除所有生成的文件，make check 运行测试，... 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一个完整的</a:t>
            </a:r>
            <a:r>
              <a:rPr lang="en-US" altLang="zh-CN"/>
              <a:t>Makefile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840105" y="1954530"/>
            <a:ext cx="4525010" cy="4128135"/>
          </a:xfrm>
        </p:spPr>
        <p:txBody>
          <a:bodyPr/>
          <a:p>
            <a:pPr marL="0" indent="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CC = gcc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CFLAGS = -std=c99 -g -O2 -Wall -Werror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all: bomb bomb-solve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bomb: bomb.o phases.o util.o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45720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$(CC) $(LDFLAGS) -o $@ $^ $(LIBS)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bomb-solve: bomb.o phases-solve.o util.o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45720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$(CC) $(LDFLAGS) -o $@ $^ $(LIBS)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bomb.o: bomb.c phases.h support.h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phases.o: phases.c phases.h support.h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phases-solve.o: phases-solve.c phases.h support.h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util.o: util.c support.h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clean: 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45720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rm -f bomb bomb-solve *.o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.PHONY: all clean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5365115" y="2080895"/>
            <a:ext cx="6610985" cy="4389120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可以使用未定义的变量</a:t>
            </a:r>
            <a:endParaRPr lang="zh-CN" altLang="en-US"/>
          </a:p>
          <a:p>
            <a:pPr lvl="1"/>
            <a:r>
              <a:rPr lang="zh-CN" altLang="en-US"/>
              <a:t>LDFLAGS、LIBS</a:t>
            </a:r>
            <a:endParaRPr lang="zh-CN" altLang="en-US"/>
          </a:p>
          <a:p>
            <a:pPr lvl="1"/>
            <a:r>
              <a:rPr lang="zh-CN" altLang="en-US"/>
              <a:t>在系统环境中被发现或视为空</a:t>
            </a:r>
            <a:endParaRPr lang="zh-CN" altLang="en-US"/>
          </a:p>
          <a:p>
            <a:pPr lvl="0"/>
            <a:r>
              <a:rPr lang="zh-CN" altLang="en-US"/>
              <a:t>不需要给出从 C 源代码创建目标文件的命令</a:t>
            </a:r>
            <a:endParaRPr lang="zh-CN" altLang="en-US"/>
          </a:p>
          <a:p>
            <a:pPr lvl="1"/>
            <a:r>
              <a:rPr lang="zh-CN" altLang="en-US"/>
              <a:t>但确实需要列出对于每个目标文件的头文件依赖</a:t>
            </a:r>
            <a:endParaRPr lang="zh-CN" altLang="en-US"/>
          </a:p>
          <a:p>
            <a:pPr lvl="0"/>
            <a:r>
              <a:rPr lang="zh-CN" altLang="en-US"/>
              <a:t>需要给出命令来创建可执行文件</a:t>
            </a:r>
            <a:endParaRPr lang="zh-CN" altLang="en-US"/>
          </a:p>
          <a:p>
            <a:pPr lvl="0"/>
            <a:r>
              <a:rPr lang="en-US" altLang="zh-CN"/>
              <a:t>all</a:t>
            </a:r>
            <a:r>
              <a:rPr lang="zh-CN" altLang="en-US"/>
              <a:t>规则位于顶部，</a:t>
            </a:r>
            <a:r>
              <a:rPr lang="en-US" altLang="zh-CN"/>
              <a:t>clean</a:t>
            </a:r>
            <a:r>
              <a:rPr lang="zh-CN" altLang="en-US"/>
              <a:t>规则位于底部</a:t>
            </a:r>
            <a:endParaRPr lang="zh-CN" altLang="en-US"/>
          </a:p>
          <a:p>
            <a:pPr lvl="0"/>
            <a:r>
              <a:rPr lang="zh-CN" altLang="en-US"/>
              <a:t>只需要一个</a:t>
            </a:r>
            <a:r>
              <a:rPr lang="en-US" altLang="zh-CN"/>
              <a:t>.PHONY</a:t>
            </a:r>
            <a:r>
              <a:rPr lang="zh-CN" altLang="en-US"/>
              <a:t>语句，用于所有虚假规则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规则图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721985" y="1743710"/>
            <a:ext cx="5255260" cy="2661285"/>
          </a:xfrm>
          <a:prstGeom prst="rect">
            <a:avLst/>
          </a:prstGeom>
        </p:spPr>
      </p:pic>
      <p:sp>
        <p:nvSpPr>
          <p:cNvPr id="4" name="内容占位符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840105" y="1954530"/>
            <a:ext cx="4525010" cy="4128135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CC = gcc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CFLAGS = -std=c99 -g -O2 -Wall -Werror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all: bomb bomb-solve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bomb: bomb.o phases.o util.o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45720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$(CC) $(LDFLAGS) -o $@ $^ $(LIBS)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bomb-solve: bomb.o phases-solve.o util.o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45720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$(CC) $(LDFLAGS) -o $@ $^ $(LIBS)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bomb.o: bomb.c phases.h support.h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phases.o: phases.c phases.h support.h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phases-solve.o: phases-solve.c phases.h support.h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util.o: util.c support.h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clean: 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45720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rm -f bomb bomb-solve *.o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.PHONY: all clean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内容占位符 2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5248910" y="4561840"/>
            <a:ext cx="6708140" cy="2159635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Make 避免不必要的工作</a:t>
            </a:r>
            <a:endParaRPr lang="zh-CN" altLang="en-US"/>
          </a:p>
          <a:p>
            <a:pPr lvl="1"/>
            <a:r>
              <a:rPr lang="zh-CN" altLang="en-US"/>
              <a:t>如果bomb.c发生变化，则</a:t>
            </a:r>
            <a:r>
              <a:rPr lang="en-US" altLang="zh-CN"/>
              <a:t>make all</a:t>
            </a:r>
            <a:r>
              <a:rPr lang="zh-CN" altLang="en-US"/>
              <a:t>将重新构建bomb.o, bomb, bomb-solve</a:t>
            </a:r>
            <a:endParaRPr lang="zh-CN" altLang="en-US"/>
          </a:p>
          <a:p>
            <a:pPr lvl="1"/>
            <a:r>
              <a:rPr lang="zh-CN" altLang="en-US"/>
              <a:t>如果phases.c发生变化，则make all只会重新创建phases.o和bomb</a:t>
            </a:r>
            <a:endParaRPr lang="zh-CN" altLang="en-US"/>
          </a:p>
          <a:p>
            <a:pPr lvl="0"/>
            <a:r>
              <a:rPr lang="en-US" altLang="zh-CN"/>
              <a:t>Make</a:t>
            </a:r>
            <a:r>
              <a:rPr lang="zh-CN" altLang="en-US"/>
              <a:t>知道缺失的目标文件</a:t>
            </a:r>
            <a:endParaRPr lang="zh-CN" altLang="en-US"/>
          </a:p>
          <a:p>
            <a:pPr lvl="1"/>
            <a:r>
              <a:rPr lang="zh-CN" altLang="en-US"/>
              <a:t>如果</a:t>
            </a:r>
            <a:r>
              <a:rPr lang="en-US" altLang="zh-CN"/>
              <a:t>bomb.o</a:t>
            </a:r>
            <a:r>
              <a:rPr lang="zh-CN" altLang="en-US"/>
              <a:t>不存在，则</a:t>
            </a:r>
            <a:r>
              <a:rPr lang="en-US" altLang="zh-CN"/>
              <a:t>make bomb</a:t>
            </a:r>
            <a:r>
              <a:rPr lang="zh-CN" altLang="en-US"/>
              <a:t>会从</a:t>
            </a:r>
            <a:r>
              <a:rPr lang="en-US" altLang="zh-CN"/>
              <a:t>bomb.c</a:t>
            </a:r>
            <a:r>
              <a:rPr lang="zh-CN" altLang="en-US"/>
              <a:t>创建它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Practice</a:t>
            </a:r>
            <a:r>
              <a:rPr lang="zh-CN" altLang="en-US"/>
              <a:t>！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2524125" y="2487930"/>
            <a:ext cx="7144385" cy="3168650"/>
          </a:xfrm>
        </p:spPr>
        <p:txBody>
          <a:bodyPr/>
          <a:p>
            <a:r>
              <a:rPr lang="zh-CN" altLang="en-US"/>
              <a:t>使用命令行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或</a:t>
            </a:r>
            <a:r>
              <a:rPr lang="en-US" altLang="zh-CN"/>
              <a:t>Vscode+Remote</a:t>
            </a:r>
            <a:r>
              <a:rPr lang="zh-CN" altLang="en-US"/>
              <a:t>（对于当下的你，推荐）</a:t>
            </a:r>
            <a:endParaRPr lang="zh-CN" altLang="en-US"/>
          </a:p>
          <a:p>
            <a:endParaRPr lang="zh-CN" altLang="en-US"/>
          </a:p>
          <a:p>
            <a:r>
              <a:rPr lang="zh-CN"/>
              <a:t>阅读</a:t>
            </a:r>
            <a:r>
              <a:rPr lang="en-US" altLang="zh-CN"/>
              <a:t>Lab6-Makefile.md</a:t>
            </a:r>
            <a:r>
              <a:rPr lang="zh-CN" altLang="en-US"/>
              <a:t>的要求，</a:t>
            </a:r>
            <a:r>
              <a:rPr lang="zh-CN" altLang="en-US" b="1"/>
              <a:t>按要求操作！</a:t>
            </a:r>
            <a:endParaRPr lang="zh-CN" altLang="en-US" b="1"/>
          </a:p>
          <a:p>
            <a:endParaRPr lang="zh-CN" altLang="en-US"/>
          </a:p>
          <a:p>
            <a:r>
              <a:rPr lang="zh-CN" altLang="en-US" b="1"/>
              <a:t>不要害怕英文！</a:t>
            </a:r>
            <a:endParaRPr lang="zh-CN" altLang="en-US" b="1"/>
          </a:p>
        </p:txBody>
      </p:sp>
      <p:pic>
        <p:nvPicPr>
          <p:cNvPr id="4" name="图片 3" descr="50f5134afdefe0c8803527b3114b44e348a491d5c1edf8c12dcb061f5073e457_1"/>
          <p:cNvPicPr>
            <a:picLocks noChangeAspect="1"/>
          </p:cNvPicPr>
          <p:nvPr/>
        </p:nvPicPr>
        <p:blipFill>
          <a:blip r:embed="rId1"/>
          <a:srcRect b="7575"/>
          <a:stretch>
            <a:fillRect/>
          </a:stretch>
        </p:blipFill>
        <p:spPr>
          <a:xfrm>
            <a:off x="8519795" y="2587625"/>
            <a:ext cx="3255645" cy="29698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More About Makefile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4006850" y="3350260"/>
            <a:ext cx="4178935" cy="1241425"/>
          </a:xfrm>
        </p:spPr>
        <p:txBody>
          <a:bodyPr/>
          <a:p>
            <a:pPr marL="0" indent="0">
              <a:buNone/>
            </a:pPr>
            <a:r>
              <a:rPr lang="zh-CN" altLang="en-US"/>
              <a:t>https://makefiletutorial.com/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Cat Break</a:t>
            </a:r>
            <a:r>
              <a:rPr lang="zh-CN" altLang="en-US"/>
              <a:t>！</a:t>
            </a:r>
            <a:endParaRPr lang="zh-CN" altLang="en-US"/>
          </a:p>
        </p:txBody>
      </p:sp>
      <p:pic>
        <p:nvPicPr>
          <p:cNvPr id="3" name="图片 2" descr="EENQ}P[%HHXGW1NZFP9@PXF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795520" y="2343150"/>
            <a:ext cx="3201035" cy="3388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cs typeface="Arial" panose="020B0604020202020204" pitchFamily="34" charset="0"/>
              </a:rPr>
              <a:t>Agenda</a:t>
            </a:r>
            <a:endParaRPr lang="zh-CN" altLang="en-US"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98880" y="2187575"/>
            <a:ext cx="7321550" cy="4002405"/>
          </a:xfrm>
        </p:spPr>
        <p:txBody>
          <a:bodyPr>
            <a:normAutofit lnSpcReduction="10000"/>
          </a:bodyPr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链接属性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sym typeface="+mn-ea"/>
              </a:rPr>
              <a:t>文件</a:t>
            </a:r>
            <a:endParaRPr lang="zh-CN" altLang="en-US" sz="2400" b="1">
              <a:solidFill>
                <a:schemeClr val="tx1"/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Gcc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Makefile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 b="1">
                <a:solidFill>
                  <a:schemeClr val="tx1">
                    <a:lumMod val="95000"/>
                    <a:lumOff val="5000"/>
                  </a:schemeClr>
                </a:solidFill>
              </a:rPr>
              <a:t>Gdb</a:t>
            </a:r>
            <a:endParaRPr lang="en-US" altLang="zh-CN" sz="2400" b="1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Valgrind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sz="2400">
                <a:solidFill>
                  <a:schemeClr val="bg1">
                    <a:lumMod val="65000"/>
                  </a:schemeClr>
                </a:solidFill>
              </a:rPr>
              <a:t>Final: Snake</a:t>
            </a:r>
            <a:endParaRPr lang="en-US" sz="2400"/>
          </a:p>
        </p:txBody>
      </p:sp>
      <p:pic>
        <p:nvPicPr>
          <p:cNvPr id="4" name="图片 3" descr="as38r3t42n87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804535" y="2028825"/>
            <a:ext cx="5272405" cy="40030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br>
              <a:rPr lang="zh-CN" altLang="en-US"/>
            </a:br>
            <a:r>
              <a:rPr lang="zh-CN" altLang="en-US"/>
              <a:t>编译器警告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生成以帮助发现潜在的错误</a:t>
            </a:r>
            <a:endParaRPr lang="zh-CN" altLang="en-US"/>
          </a:p>
          <a:p>
            <a:r>
              <a:rPr lang="zh-CN" altLang="en-US"/>
              <a:t>应该在尝试运行代码之前修复所有警告</a:t>
            </a:r>
            <a:endParaRPr lang="zh-CN" altLang="en-US"/>
          </a:p>
          <a:p>
            <a:pPr lvl="1"/>
            <a:r>
              <a:rPr lang="zh-CN" altLang="en-US"/>
              <a:t>然而，并非绝对必要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421765" y="3506470"/>
            <a:ext cx="8189595" cy="23920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cs typeface="Arial" panose="020B0604020202020204" pitchFamily="34" charset="0"/>
              </a:rPr>
              <a:t>Agenda</a:t>
            </a:r>
            <a:endParaRPr lang="zh-CN" altLang="en-US"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98880" y="2187575"/>
            <a:ext cx="7321550" cy="4002405"/>
          </a:xfrm>
        </p:spPr>
        <p:txBody>
          <a:bodyPr>
            <a:normAutofit lnSpcReduction="10000"/>
          </a:bodyPr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 b="1">
                <a:solidFill>
                  <a:schemeClr val="tx1"/>
                </a:solidFill>
              </a:rPr>
              <a:t>链接属性</a:t>
            </a:r>
            <a:endParaRPr lang="zh-CN" altLang="en-US" sz="2400" b="1">
              <a:solidFill>
                <a:schemeClr val="tx1"/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文件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Gcc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Makefile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Gdb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Valgrind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sz="2400">
                <a:solidFill>
                  <a:schemeClr val="bg1">
                    <a:lumMod val="65000"/>
                  </a:schemeClr>
                </a:solidFill>
              </a:rPr>
              <a:t>Final: Snake</a:t>
            </a:r>
            <a:endParaRPr lang="en-US"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GDB</a:t>
            </a:r>
            <a:r>
              <a:rPr lang="zh-CN" altLang="en-US"/>
              <a:t>（</a:t>
            </a:r>
            <a:r>
              <a:rPr lang="en-US" altLang="zh-CN"/>
              <a:t>CGDB</a:t>
            </a:r>
            <a:r>
              <a:rPr lang="zh-CN" altLang="en-US"/>
              <a:t>）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GNU Project</a:t>
            </a:r>
            <a:r>
              <a:rPr lang="en-US" altLang="zh-CN"/>
              <a:t> </a:t>
            </a:r>
            <a:r>
              <a:rPr lang="zh-CN" altLang="en-US"/>
              <a:t>debugger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设置断点，运行程序，检视运行过程中的程序状态</a:t>
            </a:r>
            <a:endParaRPr lang="zh-CN" altLang="en-US"/>
          </a:p>
          <a:p>
            <a:endParaRPr lang="en-US" altLang="zh-CN"/>
          </a:p>
          <a:p>
            <a:endParaRPr lang="en-US" altLang="zh-CN"/>
          </a:p>
          <a:p>
            <a:r>
              <a:rPr lang="en-US" altLang="zh-CN"/>
              <a:t>cgdb ./exe_filename</a:t>
            </a:r>
            <a:endParaRPr lang="zh-CN" altLang="en-US"/>
          </a:p>
        </p:txBody>
      </p:sp>
      <p:pic>
        <p:nvPicPr>
          <p:cNvPr id="4" name="图片 3" descr="gdb-our-savio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84745" y="1871980"/>
            <a:ext cx="3609340" cy="46323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/>
              <a:t>GDB</a:t>
            </a:r>
            <a:r>
              <a:rPr lang="zh-CN" altLang="en-US"/>
              <a:t>命令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sz="half" idx="2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549525" y="2039620"/>
            <a:ext cx="7092950" cy="40487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GDB</a:t>
            </a:r>
            <a:r>
              <a:rPr lang="zh-CN" altLang="en-US"/>
              <a:t>命令（续）</a:t>
            </a:r>
            <a:endParaRPr lang="zh-CN" altLang="en-US"/>
          </a:p>
        </p:txBody>
      </p:sp>
      <p:pic>
        <p:nvPicPr>
          <p:cNvPr id="5" name="内容占位符 4"/>
          <p:cNvPicPr>
            <a:picLocks noChangeAspect="1"/>
          </p:cNvPicPr>
          <p:nvPr>
            <p:ph sz="half" idx="2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362075" y="2615565"/>
            <a:ext cx="9467850" cy="31851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cs typeface="Arial" panose="020B0604020202020204" pitchFamily="34" charset="0"/>
              </a:rPr>
              <a:t>Agenda</a:t>
            </a:r>
            <a:endParaRPr lang="zh-CN" altLang="en-US"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98880" y="2187575"/>
            <a:ext cx="7321550" cy="4002405"/>
          </a:xfrm>
        </p:spPr>
        <p:txBody>
          <a:bodyPr>
            <a:normAutofit lnSpcReduction="10000"/>
          </a:bodyPr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链接属性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sym typeface="+mn-ea"/>
              </a:rPr>
              <a:t>文件</a:t>
            </a:r>
            <a:endParaRPr lang="zh-CN" altLang="en-US" sz="2400" b="1">
              <a:solidFill>
                <a:schemeClr val="tx1"/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Gcc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Makefile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Gdb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 b="1">
                <a:solidFill>
                  <a:schemeClr val="tx1">
                    <a:lumMod val="95000"/>
                    <a:lumOff val="5000"/>
                  </a:schemeClr>
                </a:solidFill>
              </a:rPr>
              <a:t>Valgrind</a:t>
            </a:r>
            <a:endParaRPr lang="en-US" altLang="zh-CN" sz="2400" b="1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sz="2400">
                <a:solidFill>
                  <a:schemeClr val="bg1">
                    <a:lumMod val="65000"/>
                  </a:schemeClr>
                </a:solidFill>
              </a:rPr>
              <a:t>Final: Snake</a:t>
            </a:r>
            <a:endParaRPr lang="en-US" sz="2400"/>
          </a:p>
        </p:txBody>
      </p:sp>
      <p:pic>
        <p:nvPicPr>
          <p:cNvPr id="5" name="图片 4" descr="21161067d22bcd33d3474515db4b8ffa76b23c7e31961f9bb5b5526dbc7ba4f8_1"/>
          <p:cNvPicPr>
            <a:picLocks noChangeAspect="1"/>
          </p:cNvPicPr>
          <p:nvPr/>
        </p:nvPicPr>
        <p:blipFill>
          <a:blip r:embed="rId1"/>
          <a:srcRect b="2431"/>
          <a:stretch>
            <a:fillRect/>
          </a:stretch>
        </p:blipFill>
        <p:spPr>
          <a:xfrm>
            <a:off x="5658485" y="1908810"/>
            <a:ext cx="4915535" cy="45605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Valgrind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跟踪内存使用情况的工具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可以暴露难以追踪的“heisenbugs”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en-US" altLang="zh-CN"/>
              <a:t>valgrind ./exe_filename</a:t>
            </a:r>
            <a:endParaRPr lang="en-US" altLang="zh-CN"/>
          </a:p>
          <a:p>
            <a:pPr lvl="1"/>
            <a:r>
              <a:rPr lang="en-US" altLang="zh-CN"/>
              <a:t>valgrind --leak-check=full ./exe_filename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Valgrind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确保释放所有分配的内存！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使用</a:t>
            </a:r>
            <a:r>
              <a:rPr lang="en-US" altLang="zh-CN"/>
              <a:t> --leak-check=full</a:t>
            </a:r>
            <a:endParaRPr lang="en-US" altLang="zh-CN"/>
          </a:p>
          <a:p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98880" y="3620135"/>
            <a:ext cx="5288280" cy="250761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685915" y="4441190"/>
            <a:ext cx="1709420" cy="7067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rgbClr val="CC0000"/>
                </a:solidFill>
              </a:rPr>
              <a:t>堆栈跟踪！</a:t>
            </a:r>
            <a:endParaRPr lang="zh-CN" altLang="en-US">
              <a:solidFill>
                <a:srgbClr val="CC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Practice</a:t>
            </a:r>
            <a:r>
              <a:rPr lang="zh-CN" altLang="en-US"/>
              <a:t>！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2524125" y="2487930"/>
            <a:ext cx="7144385" cy="3168650"/>
          </a:xfrm>
        </p:spPr>
        <p:txBody>
          <a:bodyPr/>
          <a:p>
            <a:r>
              <a:rPr lang="zh-CN" altLang="en-US"/>
              <a:t>使用命令行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或</a:t>
            </a:r>
            <a:r>
              <a:rPr lang="en-US" altLang="zh-CN"/>
              <a:t>Vscode+Remote</a:t>
            </a:r>
            <a:r>
              <a:rPr lang="zh-CN" altLang="en-US"/>
              <a:t>（对于当下的你，推荐）</a:t>
            </a:r>
            <a:endParaRPr lang="zh-CN" altLang="en-US"/>
          </a:p>
          <a:p>
            <a:endParaRPr lang="zh-CN" altLang="en-US"/>
          </a:p>
          <a:p>
            <a:r>
              <a:rPr lang="zh-CN"/>
              <a:t>阅读</a:t>
            </a:r>
            <a:r>
              <a:rPr lang="en-US" altLang="zh-CN"/>
              <a:t>Lab6-Debug.md</a:t>
            </a:r>
            <a:r>
              <a:rPr lang="zh-CN" altLang="en-US"/>
              <a:t>的要求，</a:t>
            </a:r>
            <a:r>
              <a:rPr lang="zh-CN" altLang="en-US" b="1"/>
              <a:t>按要求操作！</a:t>
            </a:r>
            <a:endParaRPr lang="zh-CN" altLang="en-US" b="1"/>
          </a:p>
          <a:p>
            <a:endParaRPr lang="zh-CN" altLang="en-US"/>
          </a:p>
          <a:p>
            <a:r>
              <a:rPr lang="zh-CN" altLang="en-US" b="1"/>
              <a:t>不要害怕英文！</a:t>
            </a:r>
            <a:endParaRPr lang="zh-CN" altLang="en-US" b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cs typeface="Arial" panose="020B0604020202020204" pitchFamily="34" charset="0"/>
              </a:rPr>
              <a:t>Agenda</a:t>
            </a:r>
            <a:endParaRPr lang="zh-CN" altLang="en-US"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98880" y="2187575"/>
            <a:ext cx="7321550" cy="4002405"/>
          </a:xfrm>
        </p:spPr>
        <p:txBody>
          <a:bodyPr>
            <a:normAutofit lnSpcReduction="10000"/>
          </a:bodyPr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链接属性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sym typeface="+mn-ea"/>
              </a:rPr>
              <a:t>文件</a:t>
            </a:r>
            <a:endParaRPr lang="zh-CN" altLang="en-US" b="1">
              <a:solidFill>
                <a:schemeClr val="tx1"/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Gcc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Makefile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Gdb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Valgrind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sz="2400" b="1">
                <a:solidFill>
                  <a:schemeClr val="tx1">
                    <a:lumMod val="95000"/>
                    <a:lumOff val="5000"/>
                  </a:schemeClr>
                </a:solidFill>
              </a:rPr>
              <a:t>Final: Snake</a:t>
            </a:r>
            <a:endParaRPr lang="en-US" sz="2400" b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贪吃蛇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2536190" y="3429000"/>
            <a:ext cx="7124700" cy="978535"/>
          </a:xfrm>
        </p:spPr>
        <p:txBody>
          <a:bodyPr/>
          <a:p>
            <a:pPr marL="0" indent="0" algn="ctr">
              <a:buNone/>
            </a:pPr>
            <a:r>
              <a:rPr lang="zh-CN" altLang="en-US" sz="4000"/>
              <a:t>年轻程序员的第一个大项目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Ask Time</a:t>
            </a:r>
            <a:r>
              <a:rPr lang="zh-CN" altLang="en-US"/>
              <a:t>！！！</a:t>
            </a:r>
            <a:endParaRPr lang="zh-CN" altLang="en-US"/>
          </a:p>
        </p:txBody>
      </p:sp>
      <p:pic>
        <p:nvPicPr>
          <p:cNvPr id="3" name="图片 2" descr="@2U%LJ$)@THS9@)57Q`V4BM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846195" y="1905635"/>
            <a:ext cx="4499610" cy="44996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链接</a:t>
            </a:r>
            <a:endParaRPr lang="zh-CN" altLang="en-US"/>
          </a:p>
        </p:txBody>
      </p:sp>
      <p:sp>
        <p:nvSpPr>
          <p:cNvPr id="15" name="内容占位符 14"/>
          <p:cNvSpPr>
            <a:spLocks noGrp="1"/>
          </p:cNvSpPr>
          <p:nvPr>
            <p:ph sz="half" idx="2"/>
            <p:custDataLst>
              <p:tags r:id="rId1"/>
            </p:custDataLst>
          </p:nvPr>
        </p:nvSpPr>
        <p:spPr/>
        <p:txBody>
          <a:bodyPr/>
          <a:p>
            <a:r>
              <a:rPr lang="zh-CN"/>
              <a:t>链接指的是标识符（变量或函数）可从其他作用域指代的能力。</a:t>
            </a:r>
            <a:endParaRPr lang="zh-CN"/>
          </a:p>
          <a:p>
            <a:r>
              <a:rPr lang="zh-CN"/>
              <a:t>无链接</a:t>
            </a:r>
            <a:endParaRPr lang="zh-CN"/>
          </a:p>
          <a:p>
            <a:r>
              <a:rPr lang="zh-CN">
                <a:sym typeface="+mn-ea"/>
              </a:rPr>
              <a:t>内部链接</a:t>
            </a:r>
            <a:r>
              <a:rPr lang="en-US" altLang="zh-CN">
                <a:sym typeface="+mn-ea"/>
              </a:rPr>
              <a:t>: static</a:t>
            </a:r>
            <a:endParaRPr lang="zh-CN"/>
          </a:p>
          <a:p>
            <a:r>
              <a:rPr lang="zh-CN"/>
              <a:t>外部链接</a:t>
            </a:r>
            <a:r>
              <a:rPr lang="en-US" altLang="zh-CN"/>
              <a:t>: extern</a:t>
            </a:r>
            <a:endParaRPr lang="zh-CN"/>
          </a:p>
          <a:p>
            <a:endParaRPr lang="zh-CN"/>
          </a:p>
          <a:p>
            <a:r>
              <a:rPr lang="zh-CN"/>
              <a:t>https://zh.cppreference.com/w/c/language/storage_duration</a:t>
            </a:r>
            <a:endParaRPr lang="zh-CN"/>
          </a:p>
          <a:p>
            <a:r>
              <a:rPr lang="zh-CN"/>
              <a:t>https://godbolt.org/z/PGcz3Tc19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计科协秋冬季组队学习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840105" y="2187575"/>
            <a:ext cx="5256530" cy="3554730"/>
          </a:xfrm>
        </p:spPr>
        <p:txBody>
          <a:bodyPr/>
          <a:p>
            <a:pPr algn="l"/>
            <a:r>
              <a:rPr lang="zh-CN" altLang="en-US"/>
              <a:t>目标：技术性导向，以学习技能为首要目标</a:t>
            </a:r>
            <a:endParaRPr lang="zh-CN" altLang="en-US"/>
          </a:p>
          <a:p>
            <a:pPr algn="l"/>
            <a:r>
              <a:rPr lang="zh-CN" altLang="en-US"/>
              <a:t>面向群体：</a:t>
            </a:r>
            <a:r>
              <a:rPr lang="en-US" altLang="zh-CN"/>
              <a:t>All</a:t>
            </a:r>
            <a:endParaRPr lang="zh-CN" altLang="en-US"/>
          </a:p>
          <a:p>
            <a:pPr algn="l"/>
            <a:r>
              <a:rPr lang="zh-CN" altLang="en-US"/>
              <a:t>预计本周开始报名</a:t>
            </a:r>
            <a:endParaRPr lang="zh-CN" altLang="en-US"/>
          </a:p>
          <a:p>
            <a:pPr algn="l"/>
            <a:r>
              <a:rPr lang="zh-CN" altLang="en-US"/>
              <a:t>资源</a:t>
            </a:r>
            <a:endParaRPr lang="zh-CN" altLang="en-US"/>
          </a:p>
          <a:p>
            <a:pPr lvl="1" algn="l"/>
            <a:r>
              <a:rPr lang="zh-CN" altLang="en-US"/>
              <a:t>学习指导</a:t>
            </a:r>
            <a:endParaRPr lang="zh-CN" altLang="en-US"/>
          </a:p>
          <a:p>
            <a:pPr lvl="1" algn="l"/>
            <a:r>
              <a:rPr lang="zh-CN" altLang="en-US"/>
              <a:t>解答疑惑</a:t>
            </a:r>
            <a:endParaRPr lang="zh-CN" altLang="en-US"/>
          </a:p>
          <a:p>
            <a:pPr lvl="1" algn="l"/>
            <a:r>
              <a:rPr lang="zh-CN" altLang="en-US"/>
              <a:t>提供定期</a:t>
            </a:r>
            <a:r>
              <a:rPr lang="en-US" altLang="zh-CN"/>
              <a:t>PUSH</a:t>
            </a:r>
            <a:endParaRPr lang="en-US" altLang="zh-CN"/>
          </a:p>
          <a:p>
            <a:pPr lvl="1" algn="l"/>
            <a:r>
              <a:rPr lang="zh-CN" altLang="en-US"/>
              <a:t>结题奖励</a:t>
            </a:r>
            <a:endParaRPr lang="zh-CN" altLang="en-US"/>
          </a:p>
          <a:p>
            <a:pPr lvl="0" algn="l"/>
            <a:endParaRPr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522720" y="2187575"/>
            <a:ext cx="5256530" cy="3554730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>
                <a:sym typeface="+mn-ea"/>
              </a:rPr>
              <a:t>方向</a:t>
            </a:r>
            <a:endParaRPr lang="zh-CN" altLang="en-US" sz="2000"/>
          </a:p>
          <a:p>
            <a:pPr lvl="1" algn="l"/>
            <a:r>
              <a:rPr lang="en-US" altLang="zh-CN" sz="2000" b="1">
                <a:sym typeface="+mn-ea"/>
              </a:rPr>
              <a:t>*</a:t>
            </a:r>
            <a:r>
              <a:rPr lang="zh-CN" altLang="en-US" sz="2000" b="1">
                <a:sym typeface="+mn-ea"/>
              </a:rPr>
              <a:t>编程基础</a:t>
            </a:r>
            <a:endParaRPr lang="zh-CN" altLang="en-US" sz="2000" b="1"/>
          </a:p>
          <a:p>
            <a:pPr lvl="1" algn="l"/>
            <a:r>
              <a:rPr lang="zh-CN" altLang="en-US" sz="2000">
                <a:sym typeface="+mn-ea"/>
              </a:rPr>
              <a:t>人工智能</a:t>
            </a:r>
            <a:endParaRPr lang="en-US" altLang="zh-CN" sz="2000"/>
          </a:p>
          <a:p>
            <a:pPr lvl="1" algn="l"/>
            <a:r>
              <a:rPr lang="zh-CN" altLang="en-US" sz="2000">
                <a:sym typeface="+mn-ea"/>
              </a:rPr>
              <a:t>普适性算法学习</a:t>
            </a:r>
            <a:endParaRPr lang="zh-CN" altLang="en-US" sz="2000"/>
          </a:p>
          <a:p>
            <a:pPr lvl="1" algn="l"/>
            <a:r>
              <a:rPr lang="zh-CN" altLang="en-US" sz="2000">
                <a:sym typeface="+mn-ea"/>
              </a:rPr>
              <a:t>计算机系统体系</a:t>
            </a:r>
            <a:endParaRPr lang="zh-CN" altLang="en-US" sz="2000"/>
          </a:p>
          <a:p>
            <a:pPr lvl="1" algn="l"/>
            <a:r>
              <a:rPr lang="zh-CN" altLang="en-US" sz="2000">
                <a:sym typeface="+mn-ea"/>
              </a:rPr>
              <a:t>计算机网络结构</a:t>
            </a:r>
            <a:endParaRPr lang="zh-CN" altLang="en-US" sz="2000">
              <a:sym typeface="+mn-ea"/>
            </a:endParaRPr>
          </a:p>
          <a:p>
            <a:pPr lvl="1" algn="l"/>
            <a:r>
              <a:rPr lang="en-US" altLang="zh-CN" sz="2000" b="1">
                <a:solidFill>
                  <a:schemeClr val="bg1">
                    <a:lumMod val="50000"/>
                  </a:schemeClr>
                </a:solidFill>
                <a:sym typeface="+mn-ea"/>
              </a:rPr>
              <a:t>Web</a:t>
            </a:r>
            <a:r>
              <a:rPr lang="zh-CN" altLang="en-US" sz="2000" b="1">
                <a:solidFill>
                  <a:schemeClr val="bg1">
                    <a:lumMod val="50000"/>
                  </a:schemeClr>
                </a:solidFill>
                <a:sym typeface="+mn-ea"/>
              </a:rPr>
              <a:t>开发</a:t>
            </a:r>
            <a:endParaRPr lang="zh-CN" altLang="en-US" sz="2000" b="1">
              <a:solidFill>
                <a:schemeClr val="bg1">
                  <a:lumMod val="50000"/>
                </a:schemeClr>
              </a:solidFill>
              <a:sym typeface="+mn-ea"/>
            </a:endParaRPr>
          </a:p>
          <a:p>
            <a:pPr lvl="1" algn="l"/>
            <a:r>
              <a:rPr lang="zh-CN" altLang="en-US" sz="2000" b="1">
                <a:solidFill>
                  <a:schemeClr val="bg1">
                    <a:lumMod val="50000"/>
                  </a:schemeClr>
                </a:solidFill>
                <a:sym typeface="+mn-ea"/>
              </a:rPr>
              <a:t>系统安全</a:t>
            </a:r>
            <a:endParaRPr lang="zh-CN" altLang="en-US" sz="2000" b="1">
              <a:solidFill>
                <a:schemeClr val="bg1">
                  <a:lumMod val="50000"/>
                </a:schemeClr>
              </a:solidFill>
              <a:sym typeface="+mn-ea"/>
            </a:endParaRPr>
          </a:p>
          <a:p>
            <a:pPr lvl="1" algn="l"/>
            <a:r>
              <a:rPr lang="en-US" altLang="zh-CN" sz="2000">
                <a:solidFill>
                  <a:schemeClr val="tx1"/>
                </a:solidFill>
              </a:rPr>
              <a:t>etc...</a:t>
            </a:r>
            <a:endParaRPr lang="zh-CN" altLang="en-US" sz="2000">
              <a:solidFill>
                <a:schemeClr val="tx1"/>
              </a:solidFill>
            </a:endParaRPr>
          </a:p>
          <a:p>
            <a:pPr lvl="0" algn="l"/>
            <a:endParaRPr lang="zh-CN" altLang="en-US" sz="20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cs typeface="Arial" panose="020B0604020202020204" pitchFamily="34" charset="0"/>
              </a:rPr>
              <a:t>Agenda</a:t>
            </a:r>
            <a:endParaRPr lang="zh-CN" altLang="en-US"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98880" y="2187575"/>
            <a:ext cx="7321550" cy="4002405"/>
          </a:xfrm>
        </p:spPr>
        <p:txBody>
          <a:bodyPr>
            <a:normAutofit lnSpcReduction="10000"/>
          </a:bodyPr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链接属性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 b="1">
                <a:solidFill>
                  <a:schemeClr val="tx1">
                    <a:lumMod val="95000"/>
                    <a:lumOff val="5000"/>
                  </a:schemeClr>
                </a:solidFill>
              </a:rPr>
              <a:t>文件</a:t>
            </a:r>
            <a:endParaRPr lang="en-US" altLang="zh-CN" sz="2400" b="1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Gcc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Makefile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Gdb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Valgrind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sz="2400">
                <a:solidFill>
                  <a:schemeClr val="bg1">
                    <a:lumMod val="65000"/>
                  </a:schemeClr>
                </a:solidFill>
              </a:rPr>
              <a:t>Final: Snake</a:t>
            </a:r>
            <a:endParaRPr lang="en-US" sz="2400"/>
          </a:p>
        </p:txBody>
      </p:sp>
      <p:pic>
        <p:nvPicPr>
          <p:cNvPr id="4" name="图片 3" descr="xszU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32300" y="1883410"/>
            <a:ext cx="7010400" cy="4448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文件输入/输出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en-US" altLang="zh-CN"/>
              <a:t>FILE</a:t>
            </a:r>
            <a:r>
              <a:rPr lang="zh-CN" altLang="en-US"/>
              <a:t>，</a:t>
            </a:r>
            <a:r>
              <a:rPr lang="en-US" altLang="zh-CN"/>
              <a:t>每个 FILE 对象都表示一个 C </a:t>
            </a:r>
            <a:r>
              <a:rPr lang="zh-CN" altLang="en-US"/>
              <a:t>文件</a:t>
            </a:r>
            <a:r>
              <a:rPr lang="en-US" altLang="zh-CN"/>
              <a:t>流。</a:t>
            </a:r>
            <a:endParaRPr lang="en-US" altLang="zh-CN"/>
          </a:p>
          <a:p>
            <a:pPr lvl="1"/>
            <a:r>
              <a:rPr lang="zh-CN" altLang="en-US"/>
              <a:t>预定义标准流</a:t>
            </a:r>
            <a:endParaRPr lang="zh-CN" altLang="en-US"/>
          </a:p>
          <a:p>
            <a:pPr lvl="1"/>
            <a:r>
              <a:rPr lang="zh-CN" altLang="en-US"/>
              <a:t>标准输入流：</a:t>
            </a:r>
            <a:r>
              <a:rPr lang="en-US" altLang="zh-CN"/>
              <a:t>stdin</a:t>
            </a:r>
            <a:endParaRPr lang="en-US" altLang="zh-CN"/>
          </a:p>
          <a:p>
            <a:pPr lvl="1"/>
            <a:r>
              <a:rPr lang="zh-CN" altLang="en-US"/>
              <a:t>标准输出流：</a:t>
            </a:r>
            <a:r>
              <a:rPr lang="en-US" altLang="zh-CN"/>
              <a:t>stdout</a:t>
            </a:r>
            <a:endParaRPr lang="en-US" altLang="zh-CN"/>
          </a:p>
          <a:p>
            <a:pPr lvl="1"/>
            <a:r>
              <a:rPr lang="zh-CN" altLang="en-US"/>
              <a:t>标准错误输出流：</a:t>
            </a:r>
            <a:r>
              <a:rPr lang="en-US" altLang="zh-CN"/>
              <a:t>stderr</a:t>
            </a:r>
            <a:endParaRPr lang="en-US" altLang="zh-CN"/>
          </a:p>
          <a:p>
            <a:pPr lvl="0"/>
            <a:r>
              <a:rPr lang="en-US" altLang="zh-CN"/>
              <a:t>fopen</a:t>
            </a:r>
            <a:r>
              <a:rPr lang="zh-CN" altLang="en-US"/>
              <a:t>：打开文件，创建文件流</a:t>
            </a:r>
            <a:endParaRPr lang="zh-CN" altLang="en-US"/>
          </a:p>
          <a:p>
            <a:pPr lvl="0"/>
            <a:r>
              <a:rPr lang="en-US" altLang="zh-CN"/>
              <a:t>fclose</a:t>
            </a:r>
            <a:r>
              <a:rPr lang="zh-CN" altLang="en-US"/>
              <a:t>：关闭文件，关闭文件流</a:t>
            </a:r>
            <a:endParaRPr lang="zh-CN" altLang="en-US"/>
          </a:p>
          <a:p>
            <a:pPr lvl="0"/>
            <a:r>
              <a:rPr lang="en-US" altLang="zh-CN"/>
              <a:t>fprintf</a:t>
            </a:r>
            <a:r>
              <a:rPr lang="zh-CN" altLang="en-US"/>
              <a:t>：向文件流格式化输出</a:t>
            </a:r>
            <a:endParaRPr lang="zh-CN" altLang="en-US"/>
          </a:p>
          <a:p>
            <a:pPr lvl="0"/>
            <a:r>
              <a:rPr lang="en-US" altLang="zh-CN"/>
              <a:t>fscanf</a:t>
            </a:r>
            <a:r>
              <a:rPr lang="zh-CN" altLang="en-US"/>
              <a:t>：格式化获取文件流输入</a:t>
            </a:r>
            <a:endParaRPr lang="zh-CN" altLang="en-US"/>
          </a:p>
          <a:p>
            <a:pPr lvl="0"/>
            <a:r>
              <a:rPr lang="en-US" altLang="zh-CN"/>
              <a:t>feof/ferror</a:t>
            </a:r>
            <a:r>
              <a:rPr lang="zh-CN" altLang="en-US"/>
              <a:t>：判断文件结尾</a:t>
            </a:r>
            <a:r>
              <a:rPr lang="en-US" altLang="zh-CN"/>
              <a:t>/</a:t>
            </a:r>
            <a:r>
              <a:rPr lang="zh-CN" altLang="en-US"/>
              <a:t>错误</a:t>
            </a:r>
            <a:endParaRPr lang="zh-CN" altLang="en-US"/>
          </a:p>
          <a:p>
            <a:pPr lvl="0"/>
            <a:r>
              <a:rPr lang="zh-CN" altLang="en-US"/>
              <a:t>https://zh.cppreference.com/w/c/io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</a:t>
            </a:r>
            <a:r>
              <a:rPr lang="zh-CN" altLang="en-US"/>
              <a:t>ongratulations</a:t>
            </a:r>
            <a:r>
              <a:rPr lang="en-US" altLang="zh-CN"/>
              <a:t>!</a:t>
            </a:r>
            <a:endParaRPr lang="en-US" altLang="zh-CN"/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0" y="2977515"/>
            <a:ext cx="12192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ctr"/>
            <a:r>
              <a:rPr lang="zh-CN" altLang="en-US" sz="3600">
                <a:cs typeface="微软雅黑" panose="020B0503020204020204" charset="-122"/>
              </a:rPr>
              <a:t>你已经基本掌握了</a:t>
            </a:r>
            <a:r>
              <a:rPr lang="en-US" altLang="zh-CN" sz="3600">
                <a:cs typeface="微软雅黑" panose="020B0503020204020204" charset="-122"/>
              </a:rPr>
              <a:t>C</a:t>
            </a:r>
            <a:r>
              <a:rPr lang="zh-CN" altLang="en-US" sz="3600">
                <a:cs typeface="微软雅黑" panose="020B0503020204020204" charset="-122"/>
              </a:rPr>
              <a:t>的所有语法</a:t>
            </a:r>
            <a:endParaRPr lang="zh-CN" altLang="en-US" sz="3600"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0" y="4296410"/>
            <a:ext cx="12192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ctr"/>
            <a:r>
              <a:rPr lang="zh-CN" altLang="en-US" sz="3600">
                <a:cs typeface="微软雅黑" panose="020B0503020204020204" charset="-122"/>
              </a:rPr>
              <a:t>但这并不是</a:t>
            </a:r>
            <a:r>
              <a:rPr lang="en-US" altLang="zh-CN" sz="3600">
                <a:cs typeface="微软雅黑" panose="020B0503020204020204" charset="-122"/>
              </a:rPr>
              <a:t>C</a:t>
            </a:r>
            <a:r>
              <a:rPr lang="zh-CN" altLang="en-US" sz="3600">
                <a:cs typeface="微软雅黑" panose="020B0503020204020204" charset="-122"/>
              </a:rPr>
              <a:t>的全部</a:t>
            </a:r>
            <a:endParaRPr lang="zh-CN" altLang="en-US" sz="3600"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cs typeface="Arial" panose="020B0604020202020204" pitchFamily="34" charset="0"/>
              </a:rPr>
              <a:t>Agenda</a:t>
            </a:r>
            <a:endParaRPr lang="zh-CN" altLang="en-US"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98880" y="2187575"/>
            <a:ext cx="7321550" cy="4002405"/>
          </a:xfrm>
        </p:spPr>
        <p:txBody>
          <a:bodyPr>
            <a:normAutofit lnSpcReduction="10000"/>
          </a:bodyPr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链接属性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文件</a:t>
            </a:r>
            <a:endParaRPr lang="zh-CN" altLang="en-US" sz="2400" b="1">
              <a:solidFill>
                <a:schemeClr val="tx1"/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 b="1">
                <a:solidFill>
                  <a:schemeClr val="tx1"/>
                </a:solidFill>
              </a:rPr>
              <a:t>Gcc</a:t>
            </a:r>
            <a:endParaRPr lang="en-US" altLang="zh-CN" sz="2400" b="1">
              <a:solidFill>
                <a:schemeClr val="tx1"/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Makefile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Gdb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Valgrind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sz="2400">
                <a:solidFill>
                  <a:schemeClr val="bg1">
                    <a:lumMod val="65000"/>
                  </a:schemeClr>
                </a:solidFill>
              </a:rPr>
              <a:t>Final: Snake</a:t>
            </a:r>
            <a:endParaRPr lang="en-US"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Maybe we also need</a:t>
            </a:r>
            <a:endParaRPr lang="en-US" altLang="zh-CN"/>
          </a:p>
        </p:txBody>
      </p:sp>
      <p:pic>
        <p:nvPicPr>
          <p:cNvPr id="4" name="内容占位符 3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4648835" y="1833245"/>
            <a:ext cx="7163435" cy="30619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8470" y="3133725"/>
            <a:ext cx="5259070" cy="3436620"/>
          </a:xfrm>
          <a:prstGeom prst="rect">
            <a:avLst/>
          </a:prstGeom>
        </p:spPr>
      </p:pic>
      <p:sp>
        <p:nvSpPr>
          <p:cNvPr id="15" name="内容占位符 14"/>
          <p:cNvSpPr>
            <a:spLocks noGrp="1"/>
          </p:cNvSpPr>
          <p:nvPr/>
        </p:nvSpPr>
        <p:spPr>
          <a:xfrm>
            <a:off x="840105" y="2187575"/>
            <a:ext cx="3500755" cy="4001770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/>
              <a:t>ssh user_?@122.233.77.162 -p 29800</a:t>
            </a:r>
            <a:endParaRPr lang="en-US"/>
          </a:p>
          <a:p>
            <a:pPr marL="0" indent="0">
              <a:buNone/>
            </a:pPr>
            <a:r>
              <a:rPr lang="en-US"/>
              <a:t>passwd: kx123456_?</a:t>
            </a: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zh-CN" altLang="en-US">
                <a:sym typeface="+mn-ea"/>
              </a:rPr>
              <a:t>使用</a:t>
            </a:r>
            <a:r>
              <a:rPr lang="en-US" altLang="zh-CN">
                <a:sym typeface="+mn-ea"/>
              </a:rPr>
              <a:t>Vscode+Remote</a:t>
            </a:r>
            <a:r>
              <a:rPr lang="zh-CN" altLang="en-US">
                <a:sym typeface="+mn-ea"/>
              </a:rPr>
              <a:t>（对于当下的你，推荐）</a:t>
            </a: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enjoy the machine</a:t>
            </a:r>
            <a:endParaRPr lang="en-US"/>
          </a:p>
          <a:p>
            <a:pPr marL="0" indent="0">
              <a:buNone/>
            </a:pPr>
            <a:r>
              <a:rPr lang="zh-CN" altLang="en-US"/>
              <a:t>别干坏事</a:t>
            </a:r>
            <a:r>
              <a:rPr lang="en-US" altLang="zh-CN"/>
              <a:t>:(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COMMONDATA" val="eyJoZGlkIjoiNzZmY2JkMDZlOWNmNjFlNWUyNDU0ZGQyOTcwODdhNDIifQ==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微软雅黑"/>
        <a:ea typeface=""/>
        <a:cs typeface=""/>
        <a:font script="Jpan" typeface="ＭＳ ゴシック"/>
        <a:font script="Hang" typeface="굴림"/>
        <a:font script="Hans" typeface="微软雅黑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ＭＳ Ｐゴシック"/>
        <a:font script="Hang" typeface="굴림"/>
        <a:font script="Hans" typeface="微软雅黑"/>
        <a:font script="Hant" typeface="新細明體"/>
        <a:font script="Arab" typeface="微软雅黑"/>
        <a:font script="Hebr" typeface="微软雅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微软雅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微软雅黑"/>
        <a:font script="Hebr" typeface="微软雅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微软雅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微软雅黑"/>
        <a:font script="Hebr" typeface="微软雅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微软雅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4385</Words>
  <Application>WPS 演示</Application>
  <PresentationFormat>宽屏</PresentationFormat>
  <Paragraphs>398</Paragraphs>
  <Slides>40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40</vt:i4>
      </vt:variant>
    </vt:vector>
  </HeadingPairs>
  <TitlesOfParts>
    <vt:vector size="46" baseType="lpstr">
      <vt:lpstr>Arial</vt:lpstr>
      <vt:lpstr>宋体</vt:lpstr>
      <vt:lpstr>Wingdings</vt:lpstr>
      <vt:lpstr>微软雅黑</vt:lpstr>
      <vt:lpstr>Arial Unicode MS</vt:lpstr>
      <vt:lpstr>Office 主题​​</vt:lpstr>
      <vt:lpstr>PowerPoint 演示文稿</vt:lpstr>
      <vt:lpstr>Review</vt:lpstr>
      <vt:lpstr>Agenda</vt:lpstr>
      <vt:lpstr>链接</vt:lpstr>
      <vt:lpstr>Agenda</vt:lpstr>
      <vt:lpstr>文件输入/输出</vt:lpstr>
      <vt:lpstr>Congratulations!</vt:lpstr>
      <vt:lpstr>Agenda</vt:lpstr>
      <vt:lpstr>Maybe we also need</vt:lpstr>
      <vt:lpstr>Let’s Call Back</vt:lpstr>
      <vt:lpstr>编译C程序</vt:lpstr>
      <vt:lpstr>Gcc Flag</vt:lpstr>
      <vt:lpstr>Agenda</vt:lpstr>
      <vt:lpstr>Makefile</vt:lpstr>
      <vt:lpstr>Makefile是规则集合</vt:lpstr>
      <vt:lpstr>普通规则示例</vt:lpstr>
      <vt:lpstr>没有先决条件的普通规则</vt:lpstr>
      <vt:lpstr>没有命令的普通规则</vt:lpstr>
      <vt:lpstr>模式和隐含规则</vt:lpstr>
      <vt:lpstr>虚假规则示例</vt:lpstr>
      <vt:lpstr>虚假规则示例2</vt:lpstr>
      <vt:lpstr>使用make</vt:lpstr>
      <vt:lpstr>一个完整的Makefile</vt:lpstr>
      <vt:lpstr>规则图</vt:lpstr>
      <vt:lpstr>Practice！</vt:lpstr>
      <vt:lpstr>More About Makefile</vt:lpstr>
      <vt:lpstr>Cat Break！</vt:lpstr>
      <vt:lpstr>Agenda</vt:lpstr>
      <vt:lpstr> 编译器警告</vt:lpstr>
      <vt:lpstr>GDB（CGDB）</vt:lpstr>
      <vt:lpstr>GDB命令</vt:lpstr>
      <vt:lpstr>GDB命令（续）</vt:lpstr>
      <vt:lpstr>Agenda</vt:lpstr>
      <vt:lpstr>Valgrind</vt:lpstr>
      <vt:lpstr>Valgrind</vt:lpstr>
      <vt:lpstr>Practice！</vt:lpstr>
      <vt:lpstr>Agenda</vt:lpstr>
      <vt:lpstr>贪吃蛇</vt:lpstr>
      <vt:lpstr>Ask Time！！！</vt:lpstr>
      <vt:lpstr>组队学习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focused_xy</dc:creator>
  <cp:lastModifiedBy>Admin</cp:lastModifiedBy>
  <cp:revision>220</cp:revision>
  <dcterms:created xsi:type="dcterms:W3CDTF">2023-09-24T08:55:00Z</dcterms:created>
  <dcterms:modified xsi:type="dcterms:W3CDTF">2023-12-08T08:40:51Z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2052-12.1.0.15355</vt:lpwstr>
  </property>
  <property fmtid="{D5CDD505-2E9C-101B-9397-08002B2CF9AE}" pid="3" name="ICV">
    <vt:lpwstr/>
  </property>
</Properties>
</file>

<file path=docProps/thumbnail.jpeg>
</file>